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5"/>
  </p:notesMasterIdLst>
  <p:sldIdLst>
    <p:sldId id="474" r:id="rId2"/>
    <p:sldId id="475" r:id="rId3"/>
    <p:sldId id="476" r:id="rId4"/>
    <p:sldId id="791" r:id="rId5"/>
    <p:sldId id="541" r:id="rId6"/>
    <p:sldId id="545" r:id="rId7"/>
    <p:sldId id="546" r:id="rId8"/>
    <p:sldId id="548" r:id="rId9"/>
    <p:sldId id="800" r:id="rId10"/>
    <p:sldId id="790" r:id="rId11"/>
    <p:sldId id="326" r:id="rId12"/>
    <p:sldId id="784" r:id="rId13"/>
    <p:sldId id="787" r:id="rId14"/>
    <p:sldId id="801" r:id="rId15"/>
    <p:sldId id="823" r:id="rId16"/>
    <p:sldId id="542" r:id="rId17"/>
    <p:sldId id="824" r:id="rId18"/>
    <p:sldId id="544" r:id="rId19"/>
    <p:sldId id="825" r:id="rId20"/>
    <p:sldId id="543" r:id="rId21"/>
    <p:sldId id="851" r:id="rId22"/>
    <p:sldId id="300" r:id="rId23"/>
    <p:sldId id="849" r:id="rId24"/>
    <p:sldId id="327" r:id="rId25"/>
    <p:sldId id="852" r:id="rId26"/>
    <p:sldId id="330" r:id="rId27"/>
    <p:sldId id="331" r:id="rId28"/>
    <p:sldId id="332" r:id="rId29"/>
    <p:sldId id="826" r:id="rId30"/>
    <p:sldId id="803" r:id="rId31"/>
    <p:sldId id="804" r:id="rId32"/>
    <p:sldId id="827" r:id="rId33"/>
    <p:sldId id="805" r:id="rId34"/>
    <p:sldId id="806" r:id="rId35"/>
    <p:sldId id="838" r:id="rId36"/>
    <p:sldId id="328" r:id="rId37"/>
    <p:sldId id="329" r:id="rId38"/>
    <p:sldId id="839" r:id="rId39"/>
    <p:sldId id="816" r:id="rId40"/>
    <p:sldId id="817" r:id="rId41"/>
    <p:sldId id="818" r:id="rId42"/>
    <p:sldId id="819" r:id="rId43"/>
    <p:sldId id="840" r:id="rId44"/>
    <p:sldId id="820" r:id="rId45"/>
    <p:sldId id="841" r:id="rId46"/>
    <p:sldId id="821" r:id="rId47"/>
    <p:sldId id="842" r:id="rId48"/>
    <p:sldId id="822" r:id="rId49"/>
    <p:sldId id="834" r:id="rId50"/>
    <p:sldId id="812" r:id="rId51"/>
    <p:sldId id="835" r:id="rId52"/>
    <p:sldId id="813" r:id="rId53"/>
    <p:sldId id="836" r:id="rId54"/>
    <p:sldId id="814" r:id="rId55"/>
    <p:sldId id="837" r:id="rId56"/>
    <p:sldId id="815" r:id="rId57"/>
    <p:sldId id="829" r:id="rId58"/>
    <p:sldId id="808" r:id="rId59"/>
    <p:sldId id="831" r:id="rId60"/>
    <p:sldId id="809" r:id="rId61"/>
    <p:sldId id="832" r:id="rId62"/>
    <p:sldId id="810" r:id="rId63"/>
    <p:sldId id="833" r:id="rId64"/>
    <p:sldId id="811" r:id="rId65"/>
    <p:sldId id="844" r:id="rId66"/>
    <p:sldId id="843" r:id="rId67"/>
    <p:sldId id="828" r:id="rId68"/>
    <p:sldId id="807" r:id="rId69"/>
    <p:sldId id="848" r:id="rId70"/>
    <p:sldId id="845" r:id="rId71"/>
    <p:sldId id="847" r:id="rId72"/>
    <p:sldId id="846" r:id="rId73"/>
    <p:sldId id="754" r:id="rId74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BBB59"/>
    <a:srgbClr val="E8C92C"/>
    <a:srgbClr val="E1A733"/>
    <a:srgbClr val="F3650D"/>
    <a:srgbClr val="FDECE1"/>
    <a:srgbClr val="FAE4EB"/>
    <a:srgbClr val="86EC92"/>
    <a:srgbClr val="BDEBB7"/>
    <a:srgbClr val="DAF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8" autoAdjust="0"/>
    <p:restoredTop sz="93750" autoAdjust="0"/>
  </p:normalViewPr>
  <p:slideViewPr>
    <p:cSldViewPr>
      <p:cViewPr varScale="1">
        <p:scale>
          <a:sx n="107" d="100"/>
          <a:sy n="107" d="100"/>
        </p:scale>
        <p:origin x="11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89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A4205-CB26-4180-9924-76CC704A85CC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89365-6A68-400C-A69D-49659F6189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1417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09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0934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7479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4596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5221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11186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4341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591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4228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48925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3413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8448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11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01664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7809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791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4351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21596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706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66760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87178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15564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61030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31876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67380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29727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87823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9566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78618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89050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69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76898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37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985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8500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489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348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61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37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77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407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772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302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0108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6A9E8-7206-4F9A-ADB2-8D4B9EE82423}" type="datetimeFigureOut">
              <a:rPr lang="zh-TW" altLang="en-US" smtClean="0"/>
              <a:t>2022/1/3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19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130427"/>
            <a:ext cx="8424936" cy="1802631"/>
          </a:xfrm>
        </p:spPr>
        <p:txBody>
          <a:bodyPr>
            <a:normAutofit/>
          </a:bodyPr>
          <a:lstStyle/>
          <a:p>
            <a:r>
              <a:rPr lang="en-US" altLang="zh-TW" sz="5400" b="1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111.1</a:t>
            </a:r>
            <a:r>
              <a:rPr lang="zh-TW" altLang="en-US" sz="5400" b="1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行政會報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/>
          <a:lstStyle/>
          <a:p>
            <a:pPr algn="r"/>
            <a:endParaRPr lang="en-US" altLang="zh-TW" dirty="0"/>
          </a:p>
          <a:p>
            <a:pPr algn="r"/>
            <a:r>
              <a:rPr lang="en-US" altLang="zh-TW" dirty="0"/>
              <a:t>111.1.4 </a:t>
            </a:r>
          </a:p>
        </p:txBody>
      </p:sp>
    </p:spTree>
    <p:extLst>
      <p:ext uri="{BB962C8B-B14F-4D97-AF65-F5344CB8AC3E}">
        <p14:creationId xmlns:p14="http://schemas.microsoft.com/office/powerpoint/2010/main" val="1653333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會議主題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7772400" cy="2495128"/>
          </a:xfrm>
        </p:spPr>
        <p:txBody>
          <a:bodyPr>
            <a:normAutofit/>
          </a:bodyPr>
          <a:lstStyle/>
          <a:p>
            <a:pPr marL="514350" lvl="0" indent="-514350" algn="l">
              <a:buFont typeface="+mj-lt"/>
              <a:buAutoNum type="arabicPeriod"/>
            </a:pPr>
            <a:r>
              <a:rPr lang="en-US" altLang="zh-TW" dirty="0"/>
              <a:t>1/4~2/11</a:t>
            </a:r>
            <a:r>
              <a:rPr lang="zh-TW" altLang="zh-TW" dirty="0"/>
              <a:t>行事曆，各組工作協調</a:t>
            </a:r>
          </a:p>
          <a:p>
            <a:pPr marL="514350" lvl="0" indent="-514350" algn="l">
              <a:buFont typeface="+mj-lt"/>
              <a:buAutoNum type="arabicPeriod"/>
            </a:pPr>
            <a:r>
              <a:rPr lang="zh-TW" altLang="en-US" dirty="0"/>
              <a:t>盤整學校各委員會</a:t>
            </a:r>
            <a:r>
              <a:rPr lang="en-US" altLang="zh-TW" dirty="0"/>
              <a:t>-</a:t>
            </a:r>
            <a:r>
              <a:rPr lang="zh-TW" altLang="en-US" dirty="0"/>
              <a:t>各</a:t>
            </a:r>
            <a:r>
              <a:rPr lang="zh-TW" altLang="zh-TW" dirty="0"/>
              <a:t>組</a:t>
            </a:r>
          </a:p>
        </p:txBody>
      </p:sp>
    </p:spTree>
    <p:extLst>
      <p:ext uri="{BB962C8B-B14F-4D97-AF65-F5344CB8AC3E}">
        <p14:creationId xmlns:p14="http://schemas.microsoft.com/office/powerpoint/2010/main" val="348244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955576" y="630089"/>
            <a:ext cx="8147248" cy="720080"/>
          </a:xfrm>
        </p:spPr>
        <p:txBody>
          <a:bodyPr>
            <a:normAutofit fontScale="90000"/>
          </a:bodyPr>
          <a:lstStyle/>
          <a:p>
            <a:pPr marL="457200" lvl="0" indent="-457200">
              <a:spcBef>
                <a:spcPct val="20000"/>
              </a:spcBef>
            </a:pPr>
            <a:r>
              <a:rPr lang="en-US" altLang="zh-TW" sz="3200" dirty="0"/>
              <a:t>1</a:t>
            </a:r>
            <a:r>
              <a:rPr lang="zh-TW" altLang="en-US" sz="3200" dirty="0"/>
              <a:t>月</a:t>
            </a:r>
            <a:r>
              <a:rPr lang="en-US" altLang="zh-TW" sz="3200" dirty="0"/>
              <a:t>~2/11</a:t>
            </a:r>
            <a:r>
              <a:rPr lang="zh-TW" altLang="zh-TW" sz="3200" dirty="0"/>
              <a:t>行事曆</a:t>
            </a:r>
            <a:r>
              <a:rPr lang="en-US" altLang="zh-TW" sz="3200" dirty="0"/>
              <a:t>，</a:t>
            </a:r>
            <a:r>
              <a:rPr lang="zh-TW" altLang="en-US" sz="3200" dirty="0"/>
              <a:t>各組工作協調</a:t>
            </a:r>
            <a:br>
              <a:rPr lang="en-US" altLang="zh-TW" sz="3200" dirty="0">
                <a:solidFill>
                  <a:prstClr val="black">
                    <a:tint val="75000"/>
                  </a:prstClr>
                </a:solidFill>
                <a:cs typeface="+mn-cs"/>
              </a:rPr>
            </a:br>
            <a:endParaRPr lang="zh-TW" altLang="en-US" dirty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73150" y="1463776"/>
            <a:ext cx="2744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3257550" algn="ctr"/>
              </a:tabLst>
              <a:defRPr/>
            </a:pPr>
            <a:r>
              <a:rPr kumimoji="1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標楷體" pitchFamily="65" charset="-120"/>
              </a:rPr>
              <a:t> </a:t>
            </a:r>
            <a:r>
              <a:rPr kumimoji="1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微軟正黑體" pitchFamily="34" charset="-120"/>
                <a:cs typeface="微軟正黑體" pitchFamily="34" charset="-120"/>
              </a:rPr>
              <a:t> </a:t>
            </a:r>
            <a:endParaRPr kumimoji="1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57200" y="14636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1" name="文字方塊 3"/>
          <p:cNvSpPr txBox="1"/>
          <p:nvPr/>
        </p:nvSpPr>
        <p:spPr>
          <a:xfrm>
            <a:off x="6459538" y="1690688"/>
            <a:ext cx="1003300" cy="37465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新細明體" panose="02020500000000000000" pitchFamily="18" charset="-120"/>
                <a:cs typeface="+mn-cs"/>
              </a:rPr>
              <a:t> </a:t>
            </a: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新細明體" panose="02020500000000000000" pitchFamily="18" charset="-120"/>
              <a:cs typeface="+mn-cs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8789BD65-3979-4D33-B2B3-4E150029F0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6398345"/>
              </p:ext>
            </p:extLst>
          </p:nvPr>
        </p:nvGraphicFramePr>
        <p:xfrm>
          <a:off x="327588" y="1065455"/>
          <a:ext cx="8147249" cy="51624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8951">
                  <a:extLst>
                    <a:ext uri="{9D8B030D-6E8A-4147-A177-3AD203B41FA5}">
                      <a16:colId xmlns:a16="http://schemas.microsoft.com/office/drawing/2014/main" val="3012576944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3261311064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3389785109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2352095266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1346028014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1776127350"/>
                    </a:ext>
                  </a:extLst>
                </a:gridCol>
                <a:gridCol w="280170">
                  <a:extLst>
                    <a:ext uri="{9D8B030D-6E8A-4147-A177-3AD203B41FA5}">
                      <a16:colId xmlns:a16="http://schemas.microsoft.com/office/drawing/2014/main" val="2721648618"/>
                    </a:ext>
                  </a:extLst>
                </a:gridCol>
                <a:gridCol w="380117">
                  <a:extLst>
                    <a:ext uri="{9D8B030D-6E8A-4147-A177-3AD203B41FA5}">
                      <a16:colId xmlns:a16="http://schemas.microsoft.com/office/drawing/2014/main" val="1632980339"/>
                    </a:ext>
                  </a:extLst>
                </a:gridCol>
                <a:gridCol w="539847">
                  <a:extLst>
                    <a:ext uri="{9D8B030D-6E8A-4147-A177-3AD203B41FA5}">
                      <a16:colId xmlns:a16="http://schemas.microsoft.com/office/drawing/2014/main" val="1428111569"/>
                    </a:ext>
                  </a:extLst>
                </a:gridCol>
                <a:gridCol w="5177314">
                  <a:extLst>
                    <a:ext uri="{9D8B030D-6E8A-4147-A177-3AD203B41FA5}">
                      <a16:colId xmlns:a16="http://schemas.microsoft.com/office/drawing/2014/main" val="1067548029"/>
                    </a:ext>
                  </a:extLst>
                </a:gridCol>
              </a:tblGrid>
              <a:tr h="715675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700" kern="100">
                          <a:effectLst/>
                        </a:rPr>
                        <a:t>  </a:t>
                      </a:r>
                      <a:r>
                        <a:rPr lang="zh-TW" sz="900" kern="100">
                          <a:effectLst/>
                        </a:rPr>
                        <a:t>星期</a:t>
                      </a:r>
                      <a:endParaRPr lang="zh-TW" sz="1100" kern="100">
                        <a:effectLst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900" kern="100">
                          <a:effectLst/>
                        </a:rPr>
                        <a:t>月份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日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一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二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三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四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五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六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700" kern="100">
                          <a:effectLst/>
                        </a:rPr>
                        <a:t>週次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重</a:t>
                      </a:r>
                      <a:r>
                        <a:rPr lang="en-US" sz="1100" kern="100">
                          <a:effectLst/>
                        </a:rPr>
                        <a:t>         </a:t>
                      </a:r>
                      <a:r>
                        <a:rPr lang="zh-TW" sz="1100" kern="100">
                          <a:effectLst/>
                        </a:rPr>
                        <a:t>要</a:t>
                      </a:r>
                      <a:r>
                        <a:rPr lang="en-US" sz="1100" kern="100">
                          <a:effectLst/>
                        </a:rPr>
                        <a:t>         </a:t>
                      </a:r>
                      <a:r>
                        <a:rPr lang="zh-TW" sz="1100" kern="100">
                          <a:effectLst/>
                        </a:rPr>
                        <a:t>行</a:t>
                      </a:r>
                      <a:r>
                        <a:rPr lang="en-US" sz="1100" kern="100">
                          <a:effectLst/>
                        </a:rPr>
                        <a:t>         </a:t>
                      </a:r>
                      <a:r>
                        <a:rPr lang="zh-TW" sz="1100" kern="100">
                          <a:effectLst/>
                        </a:rPr>
                        <a:t>事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32905428"/>
                  </a:ext>
                </a:extLst>
              </a:tr>
              <a:tr h="1516922">
                <a:tc row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元</a:t>
                      </a:r>
                      <a:endParaRPr lang="zh-TW" sz="11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月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3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4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5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6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7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8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十九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3-7</a:t>
                      </a:r>
                      <a:r>
                        <a:rPr lang="zh-TW" sz="1400" kern="100" dirty="0">
                          <a:effectLst/>
                        </a:rPr>
                        <a:t>全年級作業抽查</a:t>
                      </a:r>
                      <a:r>
                        <a:rPr lang="en-US" sz="1400" kern="100" dirty="0">
                          <a:effectLst/>
                        </a:rPr>
                        <a:t>  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4-6</a:t>
                      </a:r>
                      <a:r>
                        <a:rPr lang="zh-TW" sz="1400" kern="100" dirty="0">
                          <a:effectLst/>
                        </a:rPr>
                        <a:t>生涯檔案紀錄手冊抽查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5</a:t>
                      </a:r>
                      <a:r>
                        <a:rPr lang="zh-TW" sz="1400" kern="100" dirty="0">
                          <a:effectLst/>
                        </a:rPr>
                        <a:t>導報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7</a:t>
                      </a:r>
                      <a:r>
                        <a:rPr lang="zh-TW" sz="1400" kern="100" dirty="0">
                          <a:effectLst/>
                        </a:rPr>
                        <a:t>第</a:t>
                      </a:r>
                      <a:r>
                        <a:rPr lang="en-US" sz="1400" kern="100" dirty="0">
                          <a:effectLst/>
                        </a:rPr>
                        <a:t>8</a:t>
                      </a:r>
                      <a:r>
                        <a:rPr lang="zh-TW" sz="1400" kern="100" dirty="0">
                          <a:effectLst/>
                        </a:rPr>
                        <a:t>節輔導課結束 七年級環境教育宣講</a:t>
                      </a:r>
                      <a:r>
                        <a:rPr lang="en-US" sz="1400" kern="100" dirty="0">
                          <a:effectLst/>
                        </a:rPr>
                        <a:t>(7)   </a:t>
                      </a:r>
                      <a:r>
                        <a:rPr lang="zh-TW" altLang="en-US" sz="1400" kern="100" dirty="0">
                          <a:effectLst/>
                        </a:rPr>
                        <a:t>高關</a:t>
                      </a:r>
                      <a:r>
                        <a:rPr lang="zh-TW" sz="1400" kern="100" dirty="0">
                          <a:effectLst/>
                        </a:rPr>
                        <a:t>懷班、技藝教育課程結束</a:t>
                      </a:r>
                    </a:p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1580076838"/>
                  </a:ext>
                </a:extLst>
              </a:tr>
              <a:tr h="8582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9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10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11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12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13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14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15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二十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10-14</a:t>
                      </a:r>
                      <a:r>
                        <a:rPr lang="zh-TW" sz="1400" kern="100" dirty="0">
                          <a:effectLst/>
                        </a:rPr>
                        <a:t>社團靜態成果展學習中心第</a:t>
                      </a:r>
                      <a:r>
                        <a:rPr lang="en-US" sz="1400" kern="100" dirty="0">
                          <a:effectLst/>
                        </a:rPr>
                        <a:t>3</a:t>
                      </a:r>
                      <a:r>
                        <a:rPr lang="zh-TW" sz="1400" kern="100" dirty="0">
                          <a:effectLst/>
                        </a:rPr>
                        <a:t>次段考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11-13</a:t>
                      </a:r>
                      <a:r>
                        <a:rPr lang="zh-TW" sz="1400" kern="100" dirty="0">
                          <a:effectLst/>
                        </a:rPr>
                        <a:t>聯絡本抽查</a:t>
                      </a: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早自習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14</a:t>
                      </a:r>
                      <a:r>
                        <a:rPr lang="zh-TW" sz="1400" kern="100" dirty="0">
                          <a:effectLst/>
                        </a:rPr>
                        <a:t>社團動態成果展 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2681815024"/>
                  </a:ext>
                </a:extLst>
              </a:tr>
              <a:tr h="7221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16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17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18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19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20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21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22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廿一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19-20</a:t>
                      </a:r>
                      <a:r>
                        <a:rPr lang="zh-TW" sz="1400" kern="100" dirty="0">
                          <a:effectLst/>
                        </a:rPr>
                        <a:t>第</a:t>
                      </a:r>
                      <a:r>
                        <a:rPr lang="en-US" sz="1400" kern="100" dirty="0">
                          <a:effectLst/>
                        </a:rPr>
                        <a:t>3</a:t>
                      </a:r>
                      <a:r>
                        <a:rPr lang="zh-TW" sz="1400" kern="100" dirty="0">
                          <a:effectLst/>
                        </a:rPr>
                        <a:t>次段考 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20</a:t>
                      </a:r>
                      <a:r>
                        <a:rPr lang="zh-TW" sz="1400" kern="100" dirty="0">
                          <a:effectLst/>
                        </a:rPr>
                        <a:t>結業式 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22</a:t>
                      </a:r>
                      <a:r>
                        <a:rPr lang="zh-TW" sz="1400" kern="100" dirty="0">
                          <a:effectLst/>
                        </a:rPr>
                        <a:t>補班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2896398280"/>
                  </a:ext>
                </a:extLst>
              </a:tr>
              <a:tr h="3763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23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24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25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26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27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28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29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寒假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 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3058585292"/>
                  </a:ext>
                </a:extLst>
              </a:tr>
              <a:tr h="472471">
                <a:tc row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二</a:t>
                      </a:r>
                      <a:endParaRPr lang="zh-TW" sz="11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月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30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31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3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4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5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</a:rPr>
                        <a:t> 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29-2/6</a:t>
                      </a:r>
                      <a:r>
                        <a:rPr lang="zh-TW" sz="1400" kern="100" dirty="0">
                          <a:effectLst/>
                        </a:rPr>
                        <a:t>春節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2/11</a:t>
                      </a:r>
                      <a:r>
                        <a:rPr lang="zh-TW" sz="1400" kern="100" dirty="0">
                          <a:effectLst/>
                        </a:rPr>
                        <a:t>下學期開學日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2574101016"/>
                  </a:ext>
                </a:extLst>
              </a:tr>
              <a:tr h="500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6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7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8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9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10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11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12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</a:rPr>
                        <a:t> 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 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5637" marR="15637" marT="0" marB="0" anchor="ctr"/>
                </a:tc>
                <a:extLst>
                  <a:ext uri="{0D108BD9-81ED-4DB2-BD59-A6C34878D82A}">
                    <a16:rowId xmlns:a16="http://schemas.microsoft.com/office/drawing/2014/main" val="3522253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0267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盤整學校各委員會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8028384" cy="2495128"/>
          </a:xfrm>
        </p:spPr>
        <p:txBody>
          <a:bodyPr>
            <a:normAutofit/>
          </a:bodyPr>
          <a:lstStyle/>
          <a:p>
            <a:pPr lvl="0" algn="l"/>
            <a:r>
              <a:rPr lang="en-US" altLang="zh-TW" sz="3100" kern="100" dirty="0">
                <a:solidFill>
                  <a:schemeClr val="tx1"/>
                </a:solidFill>
                <a:latin typeface="+mj-ea"/>
                <a:ea typeface="+mj-ea"/>
              </a:rPr>
              <a:t>                                         </a:t>
            </a:r>
            <a:r>
              <a:rPr lang="zh-TW" altLang="en-US" sz="3100" kern="100" dirty="0">
                <a:solidFill>
                  <a:schemeClr val="tx1"/>
                </a:solidFill>
                <a:latin typeface="+mj-ea"/>
                <a:ea typeface="+mj-ea"/>
              </a:rPr>
              <a:t>各組</a:t>
            </a:r>
            <a:endParaRPr lang="en-US" altLang="zh-TW" sz="3100" kern="100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04916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B3579E1-4601-4B6E-8324-FB34067AB8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彈性課程研發會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6C95F25-20FE-4A04-9B99-94291E16D3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zh-TW" altLang="en-US" dirty="0"/>
              <a:t>教學組</a:t>
            </a:r>
          </a:p>
        </p:txBody>
      </p:sp>
    </p:spTree>
    <p:extLst>
      <p:ext uri="{BB962C8B-B14F-4D97-AF65-F5344CB8AC3E}">
        <p14:creationId xmlns:p14="http://schemas.microsoft.com/office/powerpoint/2010/main" val="4194994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E26DF2-FEC5-4E25-9B79-7A35C2F28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彈性課程研發會</a:t>
            </a:r>
            <a:endParaRPr lang="zh-TW" altLang="en-US" dirty="0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13E3F300-A80B-4AA0-9983-92921176133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755576" y="1632098"/>
          <a:ext cx="7776864" cy="431562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853895">
                  <a:extLst>
                    <a:ext uri="{9D8B030D-6E8A-4147-A177-3AD203B41FA5}">
                      <a16:colId xmlns:a16="http://schemas.microsoft.com/office/drawing/2014/main" val="1330325522"/>
                    </a:ext>
                  </a:extLst>
                </a:gridCol>
                <a:gridCol w="4922969">
                  <a:extLst>
                    <a:ext uri="{9D8B030D-6E8A-4147-A177-3AD203B41FA5}">
                      <a16:colId xmlns:a16="http://schemas.microsoft.com/office/drawing/2014/main" val="270433043"/>
                    </a:ext>
                  </a:extLst>
                </a:gridCol>
              </a:tblGrid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</a:rPr>
                        <a:t>成員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</a:rPr>
                        <a:t>產生方式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3207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校長</a:t>
                      </a:r>
                      <a:endParaRPr lang="zh-TW" altLang="en-US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effectLst/>
                        </a:rPr>
                        <a:t>彈性課程研發會</a:t>
                      </a:r>
                      <a:r>
                        <a:rPr lang="zh-TW" sz="1800" kern="100" dirty="0">
                          <a:effectLst/>
                        </a:rPr>
                        <a:t>總召集人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289798189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行政人員</a:t>
                      </a:r>
                      <a:endParaRPr lang="en-US" alt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各處室主任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不含人事、會計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為當然委員、教學組長</a:t>
                      </a: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1066094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effectLst/>
                        </a:rPr>
                        <a:t>各年級老師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effectLst/>
                        </a:rPr>
                        <a:t>由</a:t>
                      </a:r>
                      <a:r>
                        <a:rPr lang="zh-TW" sz="1800" kern="100" dirty="0">
                          <a:effectLst/>
                        </a:rPr>
                        <a:t>各年級</a:t>
                      </a:r>
                      <a:r>
                        <a:rPr lang="zh-TW" altLang="en-US" sz="1800" kern="100" dirty="0">
                          <a:effectLst/>
                        </a:rPr>
                        <a:t>級導師代表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56953500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effectLst/>
                        </a:rPr>
                        <a:t>學習領域教師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各學習領域召集人</a:t>
                      </a:r>
                      <a:r>
                        <a:rPr lang="zh-TW" altLang="en-US" sz="1800" kern="100" dirty="0">
                          <a:effectLst/>
                        </a:rPr>
                        <a:t>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389006237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家長及社區代表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>
                          <a:effectLst/>
                        </a:rPr>
                        <a:t>由家長會長或校本課程相關社區專業人士代表</a:t>
                      </a:r>
                      <a:endParaRPr lang="zh-TW" altLang="zh-TW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897215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910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8C0201-215C-4571-A892-E4DAE3494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任務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7A7F884-BA8B-4C95-94C3-5F77F1A73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altLang="zh-TW" sz="2000" dirty="0"/>
              <a:t>(</a:t>
            </a:r>
            <a:r>
              <a:rPr lang="zh-TW" altLang="en-US" sz="2000" dirty="0"/>
              <a:t>一</a:t>
            </a:r>
            <a:r>
              <a:rPr lang="en-US" altLang="zh-TW" sz="2000" dirty="0"/>
              <a:t>)</a:t>
            </a:r>
            <a:r>
              <a:rPr lang="zh-TW" altLang="en-US" sz="2000" dirty="0"/>
              <a:t>思考學生圖像、能力素養圖像、校本特色圖像、自主學習、彈性課程及生涯 發展等主題內容，並</a:t>
            </a:r>
            <a:r>
              <a:rPr lang="zh-TW" altLang="en-US" sz="2000" b="1" dirty="0"/>
              <a:t>進行學校願景目標</a:t>
            </a:r>
            <a:r>
              <a:rPr lang="zh-TW" altLang="en-US" sz="2000" dirty="0"/>
              <a:t>之修訂草案提供。 </a:t>
            </a:r>
            <a:endParaRPr lang="en-US" altLang="zh-TW" sz="2000" dirty="0"/>
          </a:p>
          <a:p>
            <a:pPr>
              <a:lnSpc>
                <a:spcPct val="170000"/>
              </a:lnSpc>
            </a:pPr>
            <a:r>
              <a:rPr lang="en-US" altLang="zh-TW" sz="2000" dirty="0"/>
              <a:t>(</a:t>
            </a:r>
            <a:r>
              <a:rPr lang="zh-TW" altLang="en-US" sz="2000" dirty="0"/>
              <a:t>二</a:t>
            </a:r>
            <a:r>
              <a:rPr lang="en-US" altLang="zh-TW" sz="2000" dirty="0"/>
              <a:t>)</a:t>
            </a:r>
            <a:r>
              <a:rPr lang="zh-TW" altLang="en-US" sz="2000" dirty="0"/>
              <a:t>根據</a:t>
            </a:r>
            <a:r>
              <a:rPr lang="zh-TW" altLang="en-US" sz="2000" b="1" dirty="0"/>
              <a:t>各領域提供之特色課程</a:t>
            </a:r>
            <a:r>
              <a:rPr lang="zh-TW" altLang="en-US" sz="2000" dirty="0"/>
              <a:t>內容，彙整課程地圖草案。 </a:t>
            </a:r>
            <a:endParaRPr lang="en-US" altLang="zh-TW" sz="2000" dirty="0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059CB14C-1F72-4864-A8A1-EC323E1D5B4F}"/>
              </a:ext>
            </a:extLst>
          </p:cNvPr>
          <p:cNvGrpSpPr/>
          <p:nvPr/>
        </p:nvGrpSpPr>
        <p:grpSpPr>
          <a:xfrm>
            <a:off x="457200" y="2883640"/>
            <a:ext cx="4968552" cy="2376264"/>
            <a:chOff x="457200" y="2883640"/>
            <a:chExt cx="4968552" cy="2376264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240BBE7C-F8E6-4687-89F4-83F233B9DF75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57200" y="2883640"/>
              <a:ext cx="4968552" cy="2376264"/>
            </a:xfrm>
            <a:prstGeom prst="rect">
              <a:avLst/>
            </a:prstGeom>
            <a:noFill/>
            <a:ln>
              <a:noFill/>
              <a:prstDash/>
            </a:ln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36B0722C-887A-4EFB-AB14-6F3C138182F7}"/>
                </a:ext>
              </a:extLst>
            </p:cNvPr>
            <p:cNvSpPr txBox="1"/>
            <p:nvPr/>
          </p:nvSpPr>
          <p:spPr>
            <a:xfrm>
              <a:off x="457200" y="2940009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solidFill>
                    <a:srgbClr val="0000FF"/>
                  </a:solidFill>
                </a:rPr>
                <a:t>三和</a:t>
              </a:r>
              <a:r>
                <a:rPr lang="en-US" altLang="zh-TW" b="1" dirty="0">
                  <a:solidFill>
                    <a:srgbClr val="0000FF"/>
                  </a:solidFill>
                </a:rPr>
                <a:t>tube</a:t>
              </a:r>
              <a:endParaRPr lang="zh-TW" altLang="en-US" b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D30E6355-B56B-41B9-B717-295DF8AA50CC}"/>
              </a:ext>
            </a:extLst>
          </p:cNvPr>
          <p:cNvGrpSpPr/>
          <p:nvPr/>
        </p:nvGrpSpPr>
        <p:grpSpPr>
          <a:xfrm>
            <a:off x="2987824" y="4739316"/>
            <a:ext cx="6264696" cy="2089785"/>
            <a:chOff x="3203848" y="4768215"/>
            <a:chExt cx="6264696" cy="2089785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248FF2B1-56ED-4FFF-A80A-32F41B36BDAB}"/>
                </a:ext>
              </a:extLst>
            </p:cNvPr>
            <p:cNvPicPr/>
            <p:nvPr/>
          </p:nvPicPr>
          <p:blipFill rotWithShape="1">
            <a:blip r:embed="rId3"/>
            <a:srcRect t="14927" b="13426"/>
            <a:stretch/>
          </p:blipFill>
          <p:spPr bwMode="auto">
            <a:xfrm>
              <a:off x="3203848" y="4768215"/>
              <a:ext cx="5844540" cy="208978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D5533E24-81BE-4E8F-98F0-227125B6AFCB}"/>
                </a:ext>
              </a:extLst>
            </p:cNvPr>
            <p:cNvSpPr txBox="1"/>
            <p:nvPr/>
          </p:nvSpPr>
          <p:spPr>
            <a:xfrm>
              <a:off x="7236296" y="4768215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solidFill>
                    <a:srgbClr val="0000FF"/>
                  </a:solidFill>
                </a:rPr>
                <a:t>文化旅圖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31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8C0201-215C-4571-A892-E4DAE3494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任務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7A7F884-BA8B-4C95-94C3-5F77F1A73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dirty="0"/>
              <a:t>(</a:t>
            </a:r>
            <a:r>
              <a:rPr lang="zh-TW" altLang="en-US" sz="2000" dirty="0"/>
              <a:t>三</a:t>
            </a:r>
            <a:r>
              <a:rPr lang="en-US" altLang="zh-TW" sz="2000" dirty="0"/>
              <a:t>)</a:t>
            </a:r>
            <a:r>
              <a:rPr lang="zh-TW" altLang="en-US" sz="2000" dirty="0"/>
              <a:t> 視事實需要，邀請學者專家、其他相關人員列席諮詢或研討。</a:t>
            </a: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en-US" altLang="zh-TW" sz="2000" dirty="0"/>
              <a:t>(</a:t>
            </a:r>
            <a:r>
              <a:rPr lang="zh-TW" altLang="en-US" sz="2000" dirty="0"/>
              <a:t>四</a:t>
            </a:r>
            <a:r>
              <a:rPr lang="en-US" altLang="zh-TW" sz="2000" dirty="0"/>
              <a:t>)</a:t>
            </a:r>
            <a:r>
              <a:rPr lang="zh-TW" altLang="en-US" sz="2000" dirty="0"/>
              <a:t>研討</a:t>
            </a:r>
            <a:r>
              <a:rPr lang="zh-TW" altLang="en-US" sz="2000" b="1" dirty="0">
                <a:solidFill>
                  <a:srgbClr val="0000FF"/>
                </a:solidFill>
              </a:rPr>
              <a:t>校本課程</a:t>
            </a:r>
            <a:r>
              <a:rPr lang="zh-TW" altLang="en-US" sz="2000" dirty="0"/>
              <a:t>及新舊課綱銜接事宜等內容，研擬之相關草案送</a:t>
            </a:r>
            <a:r>
              <a:rPr lang="zh-TW" altLang="en-US" sz="2000" b="1" dirty="0">
                <a:solidFill>
                  <a:srgbClr val="0000FF"/>
                </a:solidFill>
              </a:rPr>
              <a:t>課程發展委員會</a:t>
            </a:r>
            <a:r>
              <a:rPr lang="zh-TW" altLang="en-US" sz="2000" dirty="0"/>
              <a:t>核定後辦理。 </a:t>
            </a:r>
            <a:endParaRPr lang="en-US" altLang="zh-TW" sz="2000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A228CE3A-0017-43BE-A457-594DA6E6D4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9552" y="3429000"/>
          <a:ext cx="8229600" cy="2561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val="3602760968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53015941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3753864595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28490828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35077417"/>
                    </a:ext>
                  </a:extLst>
                </a:gridCol>
                <a:gridCol w="1193204">
                  <a:extLst>
                    <a:ext uri="{9D8B030D-6E8A-4147-A177-3AD203B41FA5}">
                      <a16:colId xmlns:a16="http://schemas.microsoft.com/office/drawing/2014/main" val="2376165290"/>
                    </a:ext>
                  </a:extLst>
                </a:gridCol>
                <a:gridCol w="864196">
                  <a:extLst>
                    <a:ext uri="{9D8B030D-6E8A-4147-A177-3AD203B41FA5}">
                      <a16:colId xmlns:a16="http://schemas.microsoft.com/office/drawing/2014/main" val="3729235085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16257334"/>
                    </a:ext>
                  </a:extLst>
                </a:gridCol>
              </a:tblGrid>
              <a:tr h="511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u="none" strike="noStrike" dirty="0">
                          <a:effectLst/>
                        </a:rPr>
                        <a:t>彈性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u="none" strike="noStrike" dirty="0">
                          <a:effectLst/>
                        </a:rPr>
                        <a:t>統整性探究課程類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u="none" strike="noStrike" dirty="0">
                          <a:effectLst/>
                        </a:rPr>
                        <a:t>社團活動類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u="none" strike="noStrike" dirty="0">
                          <a:effectLst/>
                        </a:rPr>
                        <a:t>其他類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u="none" strike="noStrike" dirty="0">
                          <a:effectLst/>
                        </a:rPr>
                        <a:t>總計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565421"/>
                  </a:ext>
                </a:extLst>
              </a:tr>
              <a:tr h="265471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 dirty="0">
                          <a:effectLst/>
                        </a:rPr>
                        <a:t>課程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國文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英語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自然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社會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社團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 dirty="0">
                          <a:effectLst/>
                        </a:rPr>
                        <a:t>班會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076402"/>
                  </a:ext>
                </a:extLst>
              </a:tr>
              <a:tr h="5176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7</a:t>
                      </a:r>
                      <a:r>
                        <a:rPr lang="zh-TW" altLang="en-US" sz="1600" u="none" strike="noStrike" dirty="0">
                          <a:effectLst/>
                        </a:rPr>
                        <a:t>年級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三和</a:t>
                      </a:r>
                      <a:r>
                        <a:rPr lang="en-US" sz="1600" u="none" strike="noStrike">
                          <a:effectLst/>
                        </a:rPr>
                        <a:t>tube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基礎節慶教學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自然萬花筒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文化旅圖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社團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班會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</a:t>
                      </a:r>
                      <a:r>
                        <a:rPr lang="zh-TW" altLang="en-US" sz="1600" u="none" strike="noStrike">
                          <a:effectLst/>
                        </a:rPr>
                        <a:t>節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extLst>
                  <a:ext uri="{0D108BD9-81ED-4DB2-BD59-A6C34878D82A}">
                    <a16:rowId xmlns:a16="http://schemas.microsoft.com/office/drawing/2014/main" val="2654500642"/>
                  </a:ext>
                </a:extLst>
              </a:tr>
              <a:tr h="511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8</a:t>
                      </a:r>
                      <a:r>
                        <a:rPr lang="zh-TW" altLang="en-US" sz="1600" u="none" strike="noStrike" dirty="0">
                          <a:effectLst/>
                        </a:rPr>
                        <a:t>年級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三和說思書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進階節請教學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理化變變變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古今旅讀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社團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班會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</a:t>
                      </a:r>
                      <a:r>
                        <a:rPr lang="zh-TW" altLang="en-US" sz="1600" u="none" strike="noStrike">
                          <a:effectLst/>
                        </a:rPr>
                        <a:t>節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extLst>
                  <a:ext uri="{0D108BD9-81ED-4DB2-BD59-A6C34878D82A}">
                    <a16:rowId xmlns:a16="http://schemas.microsoft.com/office/drawing/2014/main" val="135199747"/>
                  </a:ext>
                </a:extLst>
              </a:tr>
              <a:tr h="49775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9</a:t>
                      </a:r>
                      <a:r>
                        <a:rPr lang="zh-TW" altLang="en-US" sz="1600" u="none" strike="noStrike" dirty="0">
                          <a:effectLst/>
                        </a:rPr>
                        <a:t>年級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閱越議試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閱讀策略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科學群英傳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世界旅聞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</a:rPr>
                        <a:t>　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>
                          <a:effectLst/>
                        </a:rPr>
                        <a:t>班會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</a:t>
                      </a:r>
                      <a:r>
                        <a:rPr lang="zh-TW" altLang="en-US" sz="1600" u="none" strike="noStrike">
                          <a:effectLst/>
                        </a:rPr>
                        <a:t>節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extLst>
                  <a:ext uri="{0D108BD9-81ED-4DB2-BD59-A6C34878D82A}">
                    <a16:rowId xmlns:a16="http://schemas.microsoft.com/office/drawing/2014/main" val="3330715340"/>
                  </a:ext>
                </a:extLst>
              </a:tr>
              <a:tr h="25883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u="none" strike="noStrike" dirty="0">
                          <a:effectLst/>
                        </a:rPr>
                        <a:t>班會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637" marR="6637" marT="6637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67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0433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常態編班委員會</a:t>
            </a:r>
            <a:br>
              <a:rPr lang="en-US" altLang="zh-TW" b="1">
                <a:solidFill>
                  <a:srgbClr val="0000FF"/>
                </a:solidFill>
              </a:rPr>
            </a:b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註冊組</a:t>
            </a:r>
          </a:p>
        </p:txBody>
      </p:sp>
    </p:spTree>
    <p:extLst>
      <p:ext uri="{BB962C8B-B14F-4D97-AF65-F5344CB8AC3E}">
        <p14:creationId xmlns:p14="http://schemas.microsoft.com/office/powerpoint/2010/main" val="3529988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rgbClr val="0000FF"/>
                </a:solidFill>
              </a:rPr>
              <a:t>常態編班委員會成員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AC628113-70DA-48D7-891B-5E4631A151E3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1417638"/>
          <a:ext cx="7776864" cy="359635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853895">
                  <a:extLst>
                    <a:ext uri="{9D8B030D-6E8A-4147-A177-3AD203B41FA5}">
                      <a16:colId xmlns:a16="http://schemas.microsoft.com/office/drawing/2014/main" val="1330325522"/>
                    </a:ext>
                  </a:extLst>
                </a:gridCol>
                <a:gridCol w="4922969">
                  <a:extLst>
                    <a:ext uri="{9D8B030D-6E8A-4147-A177-3AD203B41FA5}">
                      <a16:colId xmlns:a16="http://schemas.microsoft.com/office/drawing/2014/main" val="270433043"/>
                    </a:ext>
                  </a:extLst>
                </a:gridCol>
              </a:tblGrid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</a:rPr>
                        <a:t>職稱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</a:rPr>
                        <a:t>成員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3207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校長</a:t>
                      </a:r>
                      <a:endParaRPr lang="zh-TW" altLang="en-US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總召集人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289798189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行政人員</a:t>
                      </a:r>
                      <a:endParaRPr lang="en-US" alt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各處室主任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教務、學務、輔導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相關業務組長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註冊、特教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1066094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  <a:latin typeface="+mj-ea"/>
                          <a:ea typeface="+mj-ea"/>
                        </a:rPr>
                        <a:t>教師代表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effectLst/>
                        </a:rPr>
                        <a:t>各年級級導師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56953500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家長會代表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>
                          <a:effectLst/>
                        </a:rPr>
                        <a:t>家長會長</a:t>
                      </a:r>
                      <a:endParaRPr lang="zh-TW" altLang="zh-TW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897215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4341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7C51A1-B35A-42C5-A579-430BAEBB1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任務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EFEEDDA-D73E-4A01-A010-783AA4969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8900" lvl="2" indent="0" eaLnBrk="0" hangingPunct="0">
              <a:buNone/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新生編班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 indent="0" eaLnBrk="0" hangingPunct="0">
              <a:buNone/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轉入生編班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 indent="0" eaLnBrk="0" hangingPunct="0">
              <a:buNone/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適應不良學生轉班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 indent="0" eaLnBrk="0" hangingPunc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2770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學生成績評量委員會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註冊組</a:t>
            </a:r>
          </a:p>
        </p:txBody>
      </p:sp>
    </p:spTree>
    <p:extLst>
      <p:ext uri="{BB962C8B-B14F-4D97-AF65-F5344CB8AC3E}">
        <p14:creationId xmlns:p14="http://schemas.microsoft.com/office/powerpoint/2010/main" val="9316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rgbClr val="0000FF"/>
                </a:solidFill>
              </a:rPr>
              <a:t>學生成績評量審查委員會成員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AC628113-70DA-48D7-891B-5E4631A151E3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1417638"/>
          <a:ext cx="7776864" cy="359635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853895">
                  <a:extLst>
                    <a:ext uri="{9D8B030D-6E8A-4147-A177-3AD203B41FA5}">
                      <a16:colId xmlns:a16="http://schemas.microsoft.com/office/drawing/2014/main" val="1330325522"/>
                    </a:ext>
                  </a:extLst>
                </a:gridCol>
                <a:gridCol w="4922969">
                  <a:extLst>
                    <a:ext uri="{9D8B030D-6E8A-4147-A177-3AD203B41FA5}">
                      <a16:colId xmlns:a16="http://schemas.microsoft.com/office/drawing/2014/main" val="270433043"/>
                    </a:ext>
                  </a:extLst>
                </a:gridCol>
              </a:tblGrid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</a:rPr>
                        <a:t>職稱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</a:rPr>
                        <a:t>成員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3207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校長</a:t>
                      </a:r>
                      <a:endParaRPr lang="zh-TW" altLang="en-US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總召集人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289798189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行政人員</a:t>
                      </a:r>
                      <a:endParaRPr lang="en-US" alt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各處室主任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教務、學務、輔導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相關業務組長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註冊、訓育、 生教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10660947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  <a:latin typeface="+mj-ea"/>
                          <a:ea typeface="+mj-ea"/>
                        </a:rPr>
                        <a:t>教師代表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kern="100" dirty="0">
                          <a:effectLst/>
                        </a:rPr>
                        <a:t>9</a:t>
                      </a:r>
                      <a:r>
                        <a:rPr lang="zh-TW" altLang="en-US" sz="1800" kern="100" dirty="0">
                          <a:effectLst/>
                        </a:rPr>
                        <a:t>年級導師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569535000"/>
                  </a:ext>
                </a:extLst>
              </a:tr>
              <a:tr h="719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effectLst/>
                        </a:rPr>
                        <a:t>家長會代表</a:t>
                      </a:r>
                      <a:endParaRPr lang="zh-TW" sz="1800" b="1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>
                          <a:effectLst/>
                        </a:rPr>
                        <a:t>家長會長</a:t>
                      </a:r>
                      <a:endParaRPr lang="zh-TW" altLang="zh-TW" sz="1800" b="1" kern="100" dirty="0">
                        <a:solidFill>
                          <a:schemeClr val="dk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897215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8281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7C51A1-B35A-42C5-A579-430BAEBB1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任務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EFEEDDA-D73E-4A01-A010-783AA4969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8900" lvl="2" indent="0" eaLnBrk="0" hangingPunct="0">
              <a:buNone/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畢業成績審查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 indent="0" eaLnBrk="0" hangingPunc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8000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導師遴聘委員會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訓育組</a:t>
            </a:r>
          </a:p>
        </p:txBody>
      </p:sp>
    </p:spTree>
    <p:extLst>
      <p:ext uri="{BB962C8B-B14F-4D97-AF65-F5344CB8AC3E}">
        <p14:creationId xmlns:p14="http://schemas.microsoft.com/office/powerpoint/2010/main" val="1456284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D0DC58-B8CC-43EB-B075-D3094680A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導師遴聘委員會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F5358BE-6D39-4655-8ABD-1231DE04B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417638"/>
            <a:ext cx="7859216" cy="51657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導師遴聘小組成員：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zh-TW" sz="2500" dirty="0"/>
              <a:t>校長、教務主任、學務主任、輔導主任、總務主任、各年級級導師、專任教師代表及教師會代表等共</a:t>
            </a:r>
            <a:r>
              <a:rPr lang="en-US" altLang="zh-TW" sz="2500" dirty="0"/>
              <a:t>10</a:t>
            </a:r>
            <a:r>
              <a:rPr lang="zh-TW" altLang="zh-TW" sz="2500" dirty="0"/>
              <a:t>人組成。校長為當然主席，學務主任擔任召集人。</a:t>
            </a:r>
            <a:endParaRPr lang="en-US" altLang="zh-TW" sz="2500" dirty="0"/>
          </a:p>
          <a:p>
            <a:pPr marL="0" indent="0">
              <a:buNone/>
            </a:pPr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開會頻率：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關於導師聘用之相關事宜，不定時召開。</a:t>
            </a:r>
            <a:r>
              <a:rPr lang="en-US" altLang="zh-TW" sz="2500" dirty="0"/>
              <a:t>(</a:t>
            </a:r>
            <a:r>
              <a:rPr lang="zh-TW" altLang="en-US" sz="2500" dirty="0"/>
              <a:t>固定召開的為每年</a:t>
            </a:r>
            <a:r>
              <a:rPr lang="en-US" altLang="zh-TW" sz="2500" dirty="0"/>
              <a:t>6</a:t>
            </a:r>
            <a:r>
              <a:rPr lang="zh-TW" altLang="en-US" sz="2500" dirty="0"/>
              <a:t>月的免兼導師會議</a:t>
            </a:r>
            <a:r>
              <a:rPr lang="en-US" altLang="zh-TW" sz="2500" dirty="0"/>
              <a:t>)</a:t>
            </a:r>
            <a:endParaRPr lang="zh-TW" altLang="zh-TW" sz="2500" dirty="0"/>
          </a:p>
          <a:p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大致內容：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導師積分、免兼導師、臨時換導、</a:t>
            </a:r>
            <a:r>
              <a:rPr lang="en-US" altLang="zh-TW" sz="2500" dirty="0"/>
              <a:t>…..</a:t>
            </a:r>
            <a:r>
              <a:rPr lang="zh-TW" altLang="en-US" sz="2500" dirty="0"/>
              <a:t>之相關規定。</a:t>
            </a:r>
          </a:p>
        </p:txBody>
      </p:sp>
    </p:spTree>
    <p:extLst>
      <p:ext uri="{BB962C8B-B14F-4D97-AF65-F5344CB8AC3E}">
        <p14:creationId xmlns:p14="http://schemas.microsoft.com/office/powerpoint/2010/main" val="1301551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服務學習推行委員會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訓育組</a:t>
            </a:r>
          </a:p>
        </p:txBody>
      </p:sp>
    </p:spTree>
    <p:extLst>
      <p:ext uri="{BB962C8B-B14F-4D97-AF65-F5344CB8AC3E}">
        <p14:creationId xmlns:p14="http://schemas.microsoft.com/office/powerpoint/2010/main" val="3564438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0AC50EF-2E92-44E1-9292-77F2EB788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服務學習推行委員會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C0CE16EB-3447-4686-82C7-7B9FA6893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972" y="1417638"/>
            <a:ext cx="7859216" cy="49831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服務學習工作小組成員：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zh-TW" sz="2500" dirty="0"/>
              <a:t>校長、</a:t>
            </a:r>
            <a:r>
              <a:rPr lang="zh-TW" altLang="en-US" sz="2500" dirty="0"/>
              <a:t>主任</a:t>
            </a:r>
            <a:r>
              <a:rPr lang="en-US" altLang="zh-TW" sz="2500" dirty="0"/>
              <a:t>(4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zh-TW" sz="2500" dirty="0"/>
              <a:t>、</a:t>
            </a:r>
            <a:r>
              <a:rPr lang="zh-TW" altLang="en-US" sz="2500" dirty="0"/>
              <a:t>組長</a:t>
            </a:r>
            <a:r>
              <a:rPr lang="en-US" altLang="zh-TW" sz="2500" dirty="0"/>
              <a:t>(4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zh-TW" sz="2500" dirty="0"/>
              <a:t>、</a:t>
            </a:r>
            <a:r>
              <a:rPr lang="zh-TW" altLang="en-US" sz="2500" dirty="0"/>
              <a:t>級導師</a:t>
            </a:r>
            <a:r>
              <a:rPr lang="en-US" altLang="zh-TW" sz="2500" dirty="0"/>
              <a:t>(3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en-US" sz="2500" dirty="0"/>
              <a:t>、各領域召集人</a:t>
            </a:r>
            <a:r>
              <a:rPr lang="en-US" altLang="zh-TW" sz="2500" dirty="0"/>
              <a:t>(8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en-US" sz="2500" dirty="0"/>
              <a:t>、家長代表</a:t>
            </a:r>
            <a:r>
              <a:rPr lang="en-US" altLang="zh-TW" sz="2500" dirty="0"/>
              <a:t>(1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en-US" sz="2500" dirty="0"/>
              <a:t> </a:t>
            </a:r>
            <a:r>
              <a:rPr lang="zh-TW" altLang="zh-TW" sz="2500" dirty="0"/>
              <a:t>共</a:t>
            </a:r>
            <a:r>
              <a:rPr lang="en-US" altLang="zh-TW" sz="2500" dirty="0"/>
              <a:t>21</a:t>
            </a:r>
            <a:r>
              <a:rPr lang="zh-TW" altLang="zh-TW" sz="2500" dirty="0"/>
              <a:t>人組成。校長為</a:t>
            </a:r>
            <a:r>
              <a:rPr lang="zh-TW" altLang="en-US" sz="2500" dirty="0"/>
              <a:t>召集人</a:t>
            </a:r>
            <a:r>
              <a:rPr lang="zh-TW" altLang="zh-TW" sz="2500" dirty="0"/>
              <a:t>，學務主任</a:t>
            </a:r>
            <a:r>
              <a:rPr lang="zh-TW" altLang="en-US" sz="2500" dirty="0"/>
              <a:t>為執行秘書，單一性別不得少於三分之一</a:t>
            </a:r>
            <a:r>
              <a:rPr lang="zh-TW" altLang="zh-TW" sz="2500" dirty="0"/>
              <a:t>。</a:t>
            </a:r>
            <a:endParaRPr lang="en-US" altLang="zh-TW" sz="2500" dirty="0"/>
          </a:p>
          <a:p>
            <a:pPr marL="0" indent="0">
              <a:buNone/>
            </a:pPr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開會頻率：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每學期期初一次</a:t>
            </a:r>
            <a:r>
              <a:rPr lang="en-US" altLang="zh-TW" sz="2500" dirty="0"/>
              <a:t>(</a:t>
            </a:r>
            <a:r>
              <a:rPr lang="zh-TW" altLang="en-US" sz="2500" dirty="0"/>
              <a:t>說明該學期服務時數規劃</a:t>
            </a:r>
            <a:r>
              <a:rPr lang="en-US" altLang="zh-TW" sz="2500" dirty="0"/>
              <a:t>)</a:t>
            </a:r>
            <a:r>
              <a:rPr lang="zh-TW" altLang="en-US" sz="2500" dirty="0"/>
              <a:t>。</a:t>
            </a:r>
            <a:endParaRPr lang="zh-TW" altLang="zh-TW" sz="2500" dirty="0"/>
          </a:p>
          <a:p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大致內容：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時數規劃與採計、返校打掃、</a:t>
            </a:r>
            <a:r>
              <a:rPr lang="en-US" altLang="zh-TW" sz="2500" dirty="0"/>
              <a:t>…..</a:t>
            </a:r>
            <a:r>
              <a:rPr lang="zh-TW" altLang="en-US" sz="2500" dirty="0"/>
              <a:t>之相關規定。</a:t>
            </a:r>
          </a:p>
        </p:txBody>
      </p:sp>
    </p:spTree>
    <p:extLst>
      <p:ext uri="{BB962C8B-B14F-4D97-AF65-F5344CB8AC3E}">
        <p14:creationId xmlns:p14="http://schemas.microsoft.com/office/powerpoint/2010/main" val="3530728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導師會報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訓育組</a:t>
            </a:r>
          </a:p>
        </p:txBody>
      </p:sp>
    </p:spTree>
    <p:extLst>
      <p:ext uri="{BB962C8B-B14F-4D97-AF65-F5344CB8AC3E}">
        <p14:creationId xmlns:p14="http://schemas.microsoft.com/office/powerpoint/2010/main" val="2461189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D641D5-DBF9-41D3-B24E-CF5A2A025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導師會報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85DC6281-8DAF-47DA-8D3F-E00EF3762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417638"/>
            <a:ext cx="7787208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導師會報成員：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zh-TW" sz="2500" dirty="0"/>
              <a:t>校長、</a:t>
            </a:r>
            <a:r>
              <a:rPr lang="zh-TW" altLang="en-US" sz="2500" dirty="0"/>
              <a:t>主任</a:t>
            </a:r>
            <a:r>
              <a:rPr lang="en-US" altLang="zh-TW" sz="2500" dirty="0"/>
              <a:t>(4</a:t>
            </a:r>
            <a:r>
              <a:rPr lang="zh-TW" altLang="en-US" sz="2500" dirty="0"/>
              <a:t>人</a:t>
            </a:r>
            <a:r>
              <a:rPr lang="en-US" altLang="zh-TW" sz="2500" dirty="0"/>
              <a:t>)</a:t>
            </a:r>
            <a:r>
              <a:rPr lang="zh-TW" altLang="zh-TW" sz="2500" dirty="0"/>
              <a:t>、</a:t>
            </a:r>
            <a:r>
              <a:rPr lang="zh-TW" altLang="en-US" sz="2500" dirty="0"/>
              <a:t>訓育組</a:t>
            </a:r>
            <a:r>
              <a:rPr lang="en-US" altLang="zh-TW" sz="2500" dirty="0"/>
              <a:t>(</a:t>
            </a:r>
            <a:r>
              <a:rPr lang="zh-TW" altLang="en-US" sz="2500" dirty="0"/>
              <a:t>組長、副組長、幹事</a:t>
            </a:r>
            <a:r>
              <a:rPr lang="en-US" altLang="zh-TW" sz="2500" dirty="0"/>
              <a:t>)</a:t>
            </a:r>
            <a:r>
              <a:rPr lang="zh-TW" altLang="zh-TW" sz="2500" dirty="0"/>
              <a:t>、</a:t>
            </a:r>
            <a:r>
              <a:rPr lang="zh-TW" altLang="en-US" sz="2500" dirty="0"/>
              <a:t>全體導師</a:t>
            </a:r>
            <a:r>
              <a:rPr lang="en-US" altLang="zh-TW" sz="2500" dirty="0"/>
              <a:t>(</a:t>
            </a:r>
            <a:r>
              <a:rPr lang="zh-TW" altLang="en-US" sz="2500" dirty="0"/>
              <a:t>含學習中心與幼兒園</a:t>
            </a:r>
            <a:r>
              <a:rPr lang="en-US" altLang="zh-TW" sz="2500" dirty="0"/>
              <a:t>)</a:t>
            </a:r>
            <a:r>
              <a:rPr lang="zh-TW" altLang="en-US" sz="2500" dirty="0"/>
              <a:t> </a:t>
            </a:r>
            <a:r>
              <a:rPr lang="zh-TW" altLang="zh-TW" sz="2500" dirty="0"/>
              <a:t>。</a:t>
            </a:r>
            <a:r>
              <a:rPr lang="zh-TW" altLang="en-US" sz="2500" dirty="0"/>
              <a:t>學務主任</a:t>
            </a:r>
            <a:r>
              <a:rPr lang="zh-TW" altLang="zh-TW" sz="2500" dirty="0"/>
              <a:t>為</a:t>
            </a:r>
            <a:r>
              <a:rPr lang="zh-TW" altLang="en-US" sz="2500" dirty="0"/>
              <a:t>召集人兼主席</a:t>
            </a:r>
            <a:r>
              <a:rPr lang="zh-TW" altLang="zh-TW" sz="2500" dirty="0"/>
              <a:t>。</a:t>
            </a:r>
            <a:endParaRPr lang="en-US" altLang="zh-TW" sz="2500" dirty="0"/>
          </a:p>
          <a:p>
            <a:pPr marL="0" indent="0">
              <a:buNone/>
            </a:pPr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開會頻率：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每月一次。</a:t>
            </a:r>
            <a:endParaRPr lang="zh-TW" altLang="zh-TW" sz="2500" dirty="0"/>
          </a:p>
          <a:p>
            <a:endParaRPr lang="en-US" altLang="zh-TW" sz="25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500" b="1" dirty="0"/>
              <a:t>大致內容：</a:t>
            </a:r>
            <a:endParaRPr lang="en-US" altLang="zh-TW" sz="2500" b="1" dirty="0"/>
          </a:p>
          <a:p>
            <a:pPr marL="0" indent="0">
              <a:buNone/>
            </a:pPr>
            <a:r>
              <a:rPr lang="zh-TW" altLang="en-US" sz="2500" dirty="0"/>
              <a:t>行政作業報告、導師問題反應、</a:t>
            </a:r>
            <a:r>
              <a:rPr lang="en-US" altLang="zh-TW" sz="2500" dirty="0"/>
              <a:t>…..</a:t>
            </a:r>
            <a:r>
              <a:rPr lang="zh-TW" altLang="en-US" sz="25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362603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新北市立三和國民中學</a:t>
            </a:r>
            <a:br>
              <a:rPr lang="en-US" altLang="zh-TW" b="1" dirty="0">
                <a:solidFill>
                  <a:srgbClr val="0000FF"/>
                </a:solidFill>
              </a:rPr>
            </a:br>
            <a:r>
              <a:rPr lang="zh-TW" altLang="en-US" b="1" dirty="0">
                <a:solidFill>
                  <a:srgbClr val="0000FF"/>
                </a:solidFill>
              </a:rPr>
              <a:t>學生獎懲委員會設置要點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生教組</a:t>
            </a:r>
          </a:p>
        </p:txBody>
      </p:sp>
    </p:spTree>
    <p:extLst>
      <p:ext uri="{BB962C8B-B14F-4D97-AF65-F5344CB8AC3E}">
        <p14:creationId xmlns:p14="http://schemas.microsoft.com/office/powerpoint/2010/main" val="76977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BB49B953-A52C-42F1-BCFA-3904BFEBE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zh-TW" altLang="en-US" sz="5200" dirty="0">
                <a:latin typeface="+mn-ea"/>
              </a:rPr>
              <a:t> </a:t>
            </a:r>
            <a:r>
              <a:rPr lang="zh-TW" altLang="zh-TW" sz="5700" b="1" dirty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>組織成員</a:t>
            </a:r>
            <a:endParaRPr lang="zh-TW" altLang="zh-TW" sz="5700" dirty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dirty="0">
                <a:latin typeface="+mn-ea"/>
              </a:rPr>
              <a:t>本會置委員七至十五人，其中一人為召集人，由學校學生事務處主任（或組長）兼任；其餘委員由校長就下列人員聘兼之，但不與學生申訴委員會成員重複：</a:t>
            </a:r>
          </a:p>
          <a:p>
            <a:pPr marL="0" indent="0">
              <a:buNone/>
            </a:pPr>
            <a:r>
              <a:rPr lang="zh-TW" altLang="en-US" dirty="0">
                <a:latin typeface="+mn-ea"/>
              </a:rPr>
              <a:t>（一）家長會代表二至四人：由家長會委員選（推）舉之。</a:t>
            </a:r>
          </a:p>
          <a:p>
            <a:pPr marL="0" indent="0">
              <a:buNone/>
            </a:pPr>
            <a:r>
              <a:rPr lang="zh-TW" altLang="en-US" dirty="0">
                <a:latin typeface="+mn-ea"/>
              </a:rPr>
              <a:t>（二）行政人員代表二至四人：含學務主任、輔導主任、生活教育組長和輔導組長等。</a:t>
            </a:r>
          </a:p>
          <a:p>
            <a:pPr marL="0" indent="0">
              <a:buNone/>
            </a:pPr>
            <a:r>
              <a:rPr lang="zh-TW" altLang="en-US" dirty="0">
                <a:latin typeface="+mn-ea"/>
              </a:rPr>
              <a:t>（三）教師代表二至四人：由教師選（推）舉之。</a:t>
            </a:r>
          </a:p>
          <a:p>
            <a:pPr marL="0" indent="0">
              <a:buNone/>
            </a:pPr>
            <a:r>
              <a:rPr lang="zh-TW" altLang="en-US" dirty="0">
                <a:latin typeface="+mn-ea"/>
              </a:rPr>
              <a:t>（四）學生代表一至三人：由學生選（推）舉之。</a:t>
            </a:r>
          </a:p>
          <a:p>
            <a:pPr marL="514350" indent="-514350">
              <a:buFont typeface="+mj-ea"/>
              <a:buAutoNum type="ea1ChtPeriod" startAt="2"/>
            </a:pPr>
            <a:r>
              <a:rPr lang="zh-TW" altLang="zh-TW" dirty="0">
                <a:latin typeface="+mn-ea"/>
              </a:rPr>
              <a:t>本校教職員代表於上學期期初校務會議進行投票選出代表人選，學生代表則由學治會成員代表，職工代表部分則委由學務處幹事代表協助。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9977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7C51A1-B35A-42C5-A579-430BAEBB1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242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任務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EFEEDDA-D73E-4A01-A010-783AA4969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352" y="1484784"/>
            <a:ext cx="8579296" cy="4525963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ea"/>
              <a:buAutoNum type="ea1ChtPeriod"/>
            </a:pPr>
            <a:r>
              <a:rPr lang="zh-TW" altLang="en-US" dirty="0">
                <a:latin typeface="+mj-ea"/>
                <a:ea typeface="+mj-ea"/>
              </a:rPr>
              <a:t>獎懲議決權</a:t>
            </a:r>
            <a:r>
              <a:rPr lang="en-US" altLang="zh-TW" dirty="0">
                <a:latin typeface="+mj-ea"/>
                <a:ea typeface="+mj-ea"/>
              </a:rPr>
              <a:t>:</a:t>
            </a:r>
            <a:endParaRPr lang="zh-TW" altLang="en-US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dirty="0">
                <a:latin typeface="+mj-ea"/>
                <a:ea typeface="+mj-ea"/>
              </a:rPr>
              <a:t>（一）學生記大功以上之獎勵，應提本會討論議決。</a:t>
            </a:r>
          </a:p>
          <a:p>
            <a:pPr marL="0" indent="0">
              <a:buNone/>
            </a:pPr>
            <a:r>
              <a:rPr lang="zh-TW" altLang="en-US" dirty="0">
                <a:latin typeface="+mj-ea"/>
                <a:ea typeface="+mj-ea"/>
              </a:rPr>
              <a:t>（二）學生記大過以上之懲處，應提本會討論議決。</a:t>
            </a:r>
          </a:p>
          <a:p>
            <a:pPr marL="0" indent="0">
              <a:buNone/>
            </a:pPr>
            <a:r>
              <a:rPr lang="zh-TW" altLang="en-US" dirty="0">
                <a:latin typeface="+mj-ea"/>
                <a:ea typeface="+mj-ea"/>
              </a:rPr>
              <a:t>（三）學生特殊事件需予特別處置者，應提本會討論議決。</a:t>
            </a:r>
          </a:p>
          <a:p>
            <a:pPr marL="0" indent="0">
              <a:buNone/>
            </a:pPr>
            <a:r>
              <a:rPr lang="zh-TW" altLang="en-US" dirty="0">
                <a:latin typeface="+mj-ea"/>
                <a:ea typeface="+mj-ea"/>
              </a:rPr>
              <a:t>（四）改過銷過，大過以上之處分應提本會討論議      決。</a:t>
            </a:r>
            <a:endParaRPr lang="en-US" altLang="zh-TW" dirty="0">
              <a:latin typeface="+mj-ea"/>
              <a:ea typeface="+mj-ea"/>
            </a:endParaRPr>
          </a:p>
          <a:p>
            <a:pPr marL="514350" indent="-514350">
              <a:buFont typeface="+mj-ea"/>
              <a:buAutoNum type="ea1ChtPeriod" startAt="2"/>
            </a:pPr>
            <a:r>
              <a:rPr lang="zh-TW" altLang="en-US" dirty="0">
                <a:latin typeface="+mj-ea"/>
                <a:ea typeface="+mj-ea"/>
              </a:rPr>
              <a:t>獎懲辦法之修訂。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85338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D14319-B8A8-47C3-8A21-5EA7F292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開會頻率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24D018C-8F57-48BB-A746-5DEA328493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6100" lvl="2" indent="-457200" eaLnBrk="0" hangingPunct="0">
              <a:buFont typeface="+mj-ea"/>
              <a:buAutoNum type="ea1Cht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每學期開學固定召開一次。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6100" lvl="2" indent="-457200" eaLnBrk="0" hangingPunct="0">
              <a:buFont typeface="+mj-ea"/>
              <a:buAutoNum type="ea1Cht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經老師申請大功或大過等獎懲簽請單召開會議。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6100" lvl="2" indent="-457200" eaLnBrk="0" hangingPunct="0">
              <a:buFont typeface="+mj-ea"/>
              <a:buAutoNum type="ea1ChtPeriod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懲決議，應做成決定書，記載事實、理由、獎懲依據及結果，報請校長核定後，通知受獎懲學生及其家長或監護人、學校輔導處、導師，並告知救濟管道。前項決議，校長認為不當者，得退回重新審議；如仍維持原決議，校長得敘明理由後逕為變更之。</a:t>
            </a:r>
          </a:p>
        </p:txBody>
      </p:sp>
    </p:spTree>
    <p:extLst>
      <p:ext uri="{BB962C8B-B14F-4D97-AF65-F5344CB8AC3E}">
        <p14:creationId xmlns:p14="http://schemas.microsoft.com/office/powerpoint/2010/main" val="9339302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新北市立三和國民中學</a:t>
            </a:r>
            <a:br>
              <a:rPr lang="en-US" altLang="zh-TW" b="1" dirty="0">
                <a:solidFill>
                  <a:srgbClr val="0000FF"/>
                </a:solidFill>
              </a:rPr>
            </a:br>
            <a:r>
              <a:rPr lang="zh-TW" altLang="en-US" b="1" dirty="0">
                <a:solidFill>
                  <a:srgbClr val="0000FF"/>
                </a:solidFill>
              </a:rPr>
              <a:t>防治校園霸凌因應小組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生教組</a:t>
            </a:r>
          </a:p>
        </p:txBody>
      </p:sp>
    </p:spTree>
    <p:extLst>
      <p:ext uri="{BB962C8B-B14F-4D97-AF65-F5344CB8AC3E}">
        <p14:creationId xmlns:p14="http://schemas.microsoft.com/office/powerpoint/2010/main" val="217981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BB49B953-A52C-42F1-BCFA-3904BFEBE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zh-TW" altLang="en-US" sz="5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6300" b="1" dirty="0">
                <a:solidFill>
                  <a:srgbClr val="0000FF"/>
                </a:solidFill>
                <a:latin typeface="+mj-ea"/>
                <a:ea typeface="+mj-ea"/>
                <a:cs typeface="+mj-cs"/>
              </a:rPr>
              <a:t>組織成員</a:t>
            </a:r>
            <a:endParaRPr lang="zh-TW" altLang="zh-TW" sz="6300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本會置委員七至十六人，其中一人為召集人，由校長兼任；其餘委員由就下列人員聘兼之，但不與學生申訴委員會成員重複：</a:t>
            </a:r>
          </a:p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（一）家長會代表一至二人：由家長會委員選（推）舉之。</a:t>
            </a:r>
          </a:p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（二）行政人員代表二至七人：含學務主任、教務主任、總務主任、輔導主任等。</a:t>
            </a:r>
          </a:p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（三）導師教師代表三人：由各年級導師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舉之。</a:t>
            </a:r>
          </a:p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（四）專任教師代表一人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由專任教師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舉之。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教師會代表一人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由教師會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舉之。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專家學者一至二人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邀請社會公正人士擔任或相關專家學者。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ea"/>
              <a:buAutoNum type="ea1ChtPeriod" startAt="2"/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本校教職員代表於上學期期初校務會議進行投票選出代表人選，職工代表部分則委由學務處幹事代表協助。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851185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7C51A1-B35A-42C5-A579-430BAEBB1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242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</a:t>
            </a:r>
            <a:endParaRPr lang="zh-TW" altLang="en-US" sz="50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EFEEDDA-D73E-4A01-A010-783AA4969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ea"/>
              <a:buAutoNum type="ea1ChtPeriod"/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校園安全規劃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成立「防制校園霸凌因應小組」：由校長擔任召集人、學務主任擔任副召集人，因應小組包括教務主任、總務主任、輔導主任、生教組長、相關之輔導老師、導師代表、學者專家，會議召開時，得視需要邀請具霸凌防制意識之專業輔導人員、性平委員、法律專業人員、警政、衛生福利、法務等機關代表，共同負責防制校園霸凌工作之推動與執行。</a:t>
            </a: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、建立「校園危險地圖」：危險地圖由總務處負責繪製，公布於行政大樓穿堂，定期檢討修正；另每日除請處、室主任擔任早讀及課間加強巡查外，並排定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學務處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針對早讀、午休、放學後校園易霸凌地區加強巡查，巡查情形應詳載於巡堂記錄本。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745728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D14319-B8A8-47C3-8A21-5EA7F292B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開會頻率</a:t>
            </a:r>
            <a:endParaRPr lang="zh-TW" altLang="en-US" sz="5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24D018C-8F57-48BB-A746-5DEA328493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6100" lvl="2" indent="-457200" eaLnBrk="0" hangingPunct="0">
              <a:buFont typeface="+mj-ea"/>
              <a:buAutoNum type="ea1Cht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每學年固定召開一次。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6100" lvl="2" indent="-457200" eaLnBrk="0" hangingPunct="0">
              <a:buFont typeface="+mj-ea"/>
              <a:buAutoNum type="ea1Cht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經檢舉人或申請人填寫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校園事件調查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申請書召開會議。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21146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b="1" dirty="0">
                <a:solidFill>
                  <a:srgbClr val="0000FF"/>
                </a:solidFill>
              </a:rPr>
              <a:t>專任教練評審委員會</a:t>
            </a:r>
            <a:r>
              <a:rPr lang="zh-TW" altLang="en-US" b="1" dirty="0">
                <a:solidFill>
                  <a:srgbClr val="0000FF"/>
                </a:solidFill>
              </a:rPr>
              <a:t>組織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體育組</a:t>
            </a:r>
          </a:p>
        </p:txBody>
      </p:sp>
    </p:spTree>
    <p:extLst>
      <p:ext uri="{BB962C8B-B14F-4D97-AF65-F5344CB8AC3E}">
        <p14:creationId xmlns:p14="http://schemas.microsoft.com/office/powerpoint/2010/main" val="35129465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362902" y="342741"/>
            <a:ext cx="8229600" cy="967610"/>
          </a:xfrm>
        </p:spPr>
        <p:txBody>
          <a:bodyPr>
            <a:normAutofit/>
          </a:bodyPr>
          <a:lstStyle/>
          <a:p>
            <a:r>
              <a:rPr lang="zh-TW" altLang="zh-TW" sz="4000" b="1" dirty="0"/>
              <a:t>專任教練評審委員會</a:t>
            </a:r>
            <a:r>
              <a:rPr lang="zh-TW" altLang="en-US" sz="4000" b="1" dirty="0"/>
              <a:t>組織</a:t>
            </a:r>
            <a:endParaRPr lang="zh-TW" altLang="en-US" sz="4000" b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504A51D-C653-44DF-9492-4CC6B1A3D29E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體育組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F1A1168-8F88-4605-B35F-3A0C3774524F}"/>
              </a:ext>
            </a:extLst>
          </p:cNvPr>
          <p:cNvSpPr txBox="1"/>
          <p:nvPr/>
        </p:nvSpPr>
        <p:spPr>
          <a:xfrm>
            <a:off x="1115617" y="6166211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每學期</a:t>
            </a:r>
            <a:r>
              <a:rPr lang="en-US" altLang="zh-TW" b="1" dirty="0"/>
              <a:t>1-2</a:t>
            </a:r>
            <a:r>
              <a:rPr lang="zh-TW" altLang="en-US" b="1" dirty="0"/>
              <a:t>次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86318D73-02CE-4A36-A23F-0E692297A79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4460" y="1378454"/>
          <a:ext cx="6166485" cy="4101091"/>
        </p:xfrm>
        <a:graphic>
          <a:graphicData uri="http://schemas.openxmlformats.org/drawingml/2006/table">
            <a:tbl>
              <a:tblPr firstRow="1" firstCol="1" lastCol="1" bandCol="1">
                <a:tableStyleId>{FABFCF23-3B69-468F-B69F-88F6DE6A72F2}</a:tableStyleId>
              </a:tblPr>
              <a:tblGrid>
                <a:gridCol w="565785">
                  <a:extLst>
                    <a:ext uri="{9D8B030D-6E8A-4147-A177-3AD203B41FA5}">
                      <a16:colId xmlns:a16="http://schemas.microsoft.com/office/drawing/2014/main" val="82714929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765848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82413223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836991104"/>
                    </a:ext>
                  </a:extLst>
                </a:gridCol>
                <a:gridCol w="3314700">
                  <a:extLst>
                    <a:ext uri="{9D8B030D-6E8A-4147-A177-3AD203B41FA5}">
                      <a16:colId xmlns:a16="http://schemas.microsoft.com/office/drawing/2014/main" val="1128799977"/>
                    </a:ext>
                  </a:extLst>
                </a:gridCol>
              </a:tblGrid>
              <a:tr h="445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職</a:t>
                      </a:r>
                      <a:r>
                        <a:rPr lang="en-US" sz="1200" kern="100" dirty="0">
                          <a:effectLst/>
                        </a:rPr>
                        <a:t>  </a:t>
                      </a:r>
                      <a:r>
                        <a:rPr lang="zh-TW" sz="1200" kern="100" dirty="0">
                          <a:effectLst/>
                        </a:rPr>
                        <a:t>稱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本職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姓名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性別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主 要 負 責 業 務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2944359"/>
                  </a:ext>
                </a:extLst>
              </a:tr>
              <a:tr h="445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委員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行政代表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施青珍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監督專任教練遴聘及成績考核實施計劃事宜。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1849902"/>
                  </a:ext>
                </a:extLst>
              </a:tr>
              <a:tr h="445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行政代表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廖奕璿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統籌專任教練遴聘及成績考核實施計劃事宜。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0745002"/>
                  </a:ext>
                </a:extLst>
              </a:tr>
              <a:tr h="445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家長會代表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楊容嘉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女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協助專任教練遴聘及成績考核工作。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0264942"/>
                  </a:ext>
                </a:extLst>
              </a:tr>
              <a:tr h="5867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體育專業人士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葉賢忠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協助專任教練遴聘及成績考核實施計劃事宜。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7519804"/>
                  </a:ext>
                </a:extLst>
              </a:tr>
              <a:tr h="6148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體育專業人士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林婉菱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協助專任教練遴聘及成績考核工作。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2774616"/>
                  </a:ext>
                </a:extLst>
              </a:tr>
              <a:tr h="6745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社會公正人士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翁嘉佑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執行專任教練遴聘、日常表現及成績考核實施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計劃工作。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5822855"/>
                  </a:ext>
                </a:extLst>
              </a:tr>
              <a:tr h="445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社會公正人士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陳雨水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協助專任教練遴聘及成績考核工作。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5344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9885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199" y="419564"/>
            <a:ext cx="8229600" cy="967610"/>
          </a:xfrm>
        </p:spPr>
        <p:txBody>
          <a:bodyPr>
            <a:normAutofit/>
          </a:bodyPr>
          <a:lstStyle/>
          <a:p>
            <a:r>
              <a:rPr lang="zh-TW" altLang="zh-TW" sz="4000" b="1" dirty="0"/>
              <a:t>專任教練</a:t>
            </a:r>
            <a:r>
              <a:rPr lang="zh-TW" altLang="en-US" sz="4000" b="1" dirty="0"/>
              <a:t>績效評量</a:t>
            </a:r>
            <a:r>
              <a:rPr lang="zh-TW" altLang="zh-TW" sz="4000" b="1" dirty="0"/>
              <a:t>委員會</a:t>
            </a:r>
            <a:r>
              <a:rPr lang="zh-TW" altLang="en-US" sz="4000" b="1" dirty="0"/>
              <a:t>組織</a:t>
            </a:r>
            <a:endParaRPr lang="zh-TW" altLang="en-US" sz="4000" b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504A51D-C653-44DF-9492-4CC6B1A3D29E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體育組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F1A1168-8F88-4605-B35F-3A0C3774524F}"/>
              </a:ext>
            </a:extLst>
          </p:cNvPr>
          <p:cNvSpPr txBox="1"/>
          <p:nvPr/>
        </p:nvSpPr>
        <p:spPr>
          <a:xfrm>
            <a:off x="1115617" y="6166211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每學期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1-2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次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6B2338B5-536A-4802-8B02-2E175E69C9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43952" y="1532099"/>
          <a:ext cx="6856095" cy="4114800"/>
        </p:xfrm>
        <a:graphic>
          <a:graphicData uri="http://schemas.openxmlformats.org/drawingml/2006/table">
            <a:tbl>
              <a:tblPr firstRow="1" firstCol="1" lastCol="1" bandCol="1">
                <a:tableStyleId>{FABFCF23-3B69-468F-B69F-88F6DE6A72F2}</a:tableStyleId>
              </a:tblPr>
              <a:tblGrid>
                <a:gridCol w="518507">
                  <a:extLst>
                    <a:ext uri="{9D8B030D-6E8A-4147-A177-3AD203B41FA5}">
                      <a16:colId xmlns:a16="http://schemas.microsoft.com/office/drawing/2014/main" val="1340826836"/>
                    </a:ext>
                  </a:extLst>
                </a:gridCol>
                <a:gridCol w="899930">
                  <a:extLst>
                    <a:ext uri="{9D8B030D-6E8A-4147-A177-3AD203B41FA5}">
                      <a16:colId xmlns:a16="http://schemas.microsoft.com/office/drawing/2014/main" val="580366242"/>
                    </a:ext>
                  </a:extLst>
                </a:gridCol>
                <a:gridCol w="1071919">
                  <a:extLst>
                    <a:ext uri="{9D8B030D-6E8A-4147-A177-3AD203B41FA5}">
                      <a16:colId xmlns:a16="http://schemas.microsoft.com/office/drawing/2014/main" val="249152009"/>
                    </a:ext>
                  </a:extLst>
                </a:gridCol>
                <a:gridCol w="723498">
                  <a:extLst>
                    <a:ext uri="{9D8B030D-6E8A-4147-A177-3AD203B41FA5}">
                      <a16:colId xmlns:a16="http://schemas.microsoft.com/office/drawing/2014/main" val="2905532026"/>
                    </a:ext>
                  </a:extLst>
                </a:gridCol>
                <a:gridCol w="449965">
                  <a:extLst>
                    <a:ext uri="{9D8B030D-6E8A-4147-A177-3AD203B41FA5}">
                      <a16:colId xmlns:a16="http://schemas.microsoft.com/office/drawing/2014/main" val="2137842903"/>
                    </a:ext>
                  </a:extLst>
                </a:gridCol>
                <a:gridCol w="2004851">
                  <a:extLst>
                    <a:ext uri="{9D8B030D-6E8A-4147-A177-3AD203B41FA5}">
                      <a16:colId xmlns:a16="http://schemas.microsoft.com/office/drawing/2014/main" val="1058475489"/>
                    </a:ext>
                  </a:extLst>
                </a:gridCol>
                <a:gridCol w="1187425">
                  <a:extLst>
                    <a:ext uri="{9D8B030D-6E8A-4147-A177-3AD203B41FA5}">
                      <a16:colId xmlns:a16="http://schemas.microsoft.com/office/drawing/2014/main" val="231398345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編號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職</a:t>
                      </a:r>
                      <a:r>
                        <a:rPr lang="en-US" sz="1200" kern="100" dirty="0">
                          <a:effectLst/>
                        </a:rPr>
                        <a:t>  </a:t>
                      </a:r>
                      <a:r>
                        <a:rPr lang="zh-TW" sz="1200" kern="100" dirty="0">
                          <a:effectLst/>
                        </a:rPr>
                        <a:t>稱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職務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姓名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性別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主 要 負 責 業 務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聘</a:t>
                      </a:r>
                      <a:r>
                        <a:rPr lang="en-US" sz="1200" kern="100">
                          <a:effectLst/>
                        </a:rPr>
                        <a:t>       </a:t>
                      </a:r>
                      <a:r>
                        <a:rPr lang="zh-TW" sz="1200" kern="100">
                          <a:effectLst/>
                        </a:rPr>
                        <a:t>期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365120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主任委員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校</a:t>
                      </a:r>
                      <a:r>
                        <a:rPr lang="en-US" sz="1200" kern="100">
                          <a:effectLst/>
                        </a:rPr>
                        <a:t>   </a:t>
                      </a:r>
                      <a:r>
                        <a:rPr lang="zh-TW" sz="1200" kern="100">
                          <a:effectLst/>
                        </a:rPr>
                        <a:t>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施青珍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監督專任教練成績考核工作。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075922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2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家長會長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楊容嘉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0260108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學務主任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廖奕璿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統籌專任教練日常表現及成績考核工作。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237358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教務主任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陳信全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868593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5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總務主任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周志群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0684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6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輔導主任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劉松英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496047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體育專業人士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林婉菱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49312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8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體育專業人士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董永利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執行專任教練成績考核工作。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8974208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體育專業人士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李朽文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女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7941824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10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社會公正人士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劉宴良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107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8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01-</a:t>
                      </a:r>
                      <a:endParaRPr lang="zh-TW" sz="1200" kern="1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110</a:t>
                      </a:r>
                      <a:r>
                        <a:rPr lang="zh-TW" sz="1000" kern="100">
                          <a:effectLst/>
                        </a:rPr>
                        <a:t>年</a:t>
                      </a:r>
                      <a:r>
                        <a:rPr lang="en-US" sz="1000" kern="100">
                          <a:effectLst/>
                        </a:rPr>
                        <a:t>7</a:t>
                      </a:r>
                      <a:r>
                        <a:rPr lang="zh-TW" sz="1000" kern="100">
                          <a:effectLst/>
                        </a:rPr>
                        <a:t>月</a:t>
                      </a: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210189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社會公正人士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葉賢忠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男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協助專任教練成績考核工作。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107</a:t>
                      </a:r>
                      <a:r>
                        <a:rPr lang="zh-TW" sz="1000" kern="100" dirty="0">
                          <a:effectLst/>
                        </a:rPr>
                        <a:t>年</a:t>
                      </a:r>
                      <a:r>
                        <a:rPr lang="en-US" sz="1000" kern="100" dirty="0">
                          <a:effectLst/>
                        </a:rPr>
                        <a:t>8</a:t>
                      </a:r>
                      <a:r>
                        <a:rPr lang="zh-TW" sz="1000" kern="100" dirty="0">
                          <a:effectLst/>
                        </a:rPr>
                        <a:t>月</a:t>
                      </a:r>
                      <a:r>
                        <a:rPr lang="en-US" sz="1000" kern="100" dirty="0">
                          <a:effectLst/>
                        </a:rPr>
                        <a:t>01-</a:t>
                      </a:r>
                      <a:endParaRPr lang="zh-TW" sz="1200" kern="100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110</a:t>
                      </a:r>
                      <a:r>
                        <a:rPr lang="zh-TW" sz="1000" kern="100" dirty="0">
                          <a:effectLst/>
                        </a:rPr>
                        <a:t>年</a:t>
                      </a:r>
                      <a:r>
                        <a:rPr lang="en-US" sz="1000" kern="100" dirty="0">
                          <a:effectLst/>
                        </a:rPr>
                        <a:t>7</a:t>
                      </a:r>
                      <a:r>
                        <a:rPr lang="zh-TW" sz="1000" kern="100" dirty="0">
                          <a:effectLst/>
                        </a:rPr>
                        <a:t>月</a:t>
                      </a:r>
                      <a:r>
                        <a:rPr lang="en-US" sz="1000" kern="100" dirty="0">
                          <a:effectLst/>
                        </a:rPr>
                        <a:t>31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2289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37653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體育發展</a:t>
            </a:r>
            <a:r>
              <a:rPr lang="zh-TW" altLang="zh-TW" b="1" dirty="0">
                <a:solidFill>
                  <a:srgbClr val="0000FF"/>
                </a:solidFill>
              </a:rPr>
              <a:t>委員會</a:t>
            </a:r>
            <a:r>
              <a:rPr lang="zh-TW" altLang="en-US" b="1" dirty="0">
                <a:solidFill>
                  <a:srgbClr val="0000FF"/>
                </a:solidFill>
              </a:rPr>
              <a:t>組織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體育組</a:t>
            </a:r>
          </a:p>
        </p:txBody>
      </p:sp>
    </p:spTree>
    <p:extLst>
      <p:ext uri="{BB962C8B-B14F-4D97-AF65-F5344CB8AC3E}">
        <p14:creationId xmlns:p14="http://schemas.microsoft.com/office/powerpoint/2010/main" val="22286897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342741"/>
            <a:ext cx="8229600" cy="967610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體育發展</a:t>
            </a:r>
            <a:r>
              <a:rPr lang="zh-TW" altLang="zh-TW" sz="4000" b="1" dirty="0"/>
              <a:t>委員會</a:t>
            </a:r>
            <a:r>
              <a:rPr lang="zh-TW" altLang="en-US" sz="4000" b="1" dirty="0"/>
              <a:t>組織</a:t>
            </a:r>
            <a:endParaRPr lang="zh-TW" altLang="en-US" sz="4000" b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504A51D-C653-44DF-9492-4CC6B1A3D29E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體育組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F1A1168-8F88-4605-B35F-3A0C3774524F}"/>
              </a:ext>
            </a:extLst>
          </p:cNvPr>
          <p:cNvSpPr txBox="1"/>
          <p:nvPr/>
        </p:nvSpPr>
        <p:spPr>
          <a:xfrm>
            <a:off x="1115617" y="6166211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每學期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2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次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5AC980A-0DA3-4D93-9C77-FBF8F6E8031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850" y="1366518"/>
          <a:ext cx="8068300" cy="4286578"/>
        </p:xfrm>
        <a:graphic>
          <a:graphicData uri="http://schemas.openxmlformats.org/drawingml/2006/table">
            <a:tbl>
              <a:tblPr firstRow="1" firstCol="1" bandCol="1">
                <a:tableStyleId>{FABFCF23-3B69-468F-B69F-88F6DE6A72F2}</a:tableStyleId>
              </a:tblPr>
              <a:tblGrid>
                <a:gridCol w="635909">
                  <a:extLst>
                    <a:ext uri="{9D8B030D-6E8A-4147-A177-3AD203B41FA5}">
                      <a16:colId xmlns:a16="http://schemas.microsoft.com/office/drawing/2014/main" val="3019922889"/>
                    </a:ext>
                  </a:extLst>
                </a:gridCol>
                <a:gridCol w="1578475">
                  <a:extLst>
                    <a:ext uri="{9D8B030D-6E8A-4147-A177-3AD203B41FA5}">
                      <a16:colId xmlns:a16="http://schemas.microsoft.com/office/drawing/2014/main" val="2956153333"/>
                    </a:ext>
                  </a:extLst>
                </a:gridCol>
                <a:gridCol w="2705035">
                  <a:extLst>
                    <a:ext uri="{9D8B030D-6E8A-4147-A177-3AD203B41FA5}">
                      <a16:colId xmlns:a16="http://schemas.microsoft.com/office/drawing/2014/main" val="4278419290"/>
                    </a:ext>
                  </a:extLst>
                </a:gridCol>
                <a:gridCol w="3148881">
                  <a:extLst>
                    <a:ext uri="{9D8B030D-6E8A-4147-A177-3AD203B41FA5}">
                      <a16:colId xmlns:a16="http://schemas.microsoft.com/office/drawing/2014/main" val="3497665257"/>
                    </a:ext>
                  </a:extLst>
                </a:gridCol>
              </a:tblGrid>
              <a:tr h="2481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編號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職稱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姓名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備註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0074063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召集人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校長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相關行政人員</a:t>
                      </a:r>
                      <a:r>
                        <a:rPr lang="en-US" sz="1300" kern="100">
                          <a:effectLst/>
                        </a:rPr>
                        <a:t>4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0618572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2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執行秘書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學務主任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813344"/>
                  </a:ext>
                </a:extLst>
              </a:tr>
              <a:tr h="38405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教務主任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486480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體育組長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446384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5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家長會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家長會代表</a:t>
                      </a:r>
                      <a:r>
                        <a:rPr lang="en-US" sz="1300" kern="100">
                          <a:effectLst/>
                        </a:rPr>
                        <a:t>1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1667144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6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導師代表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體育班導師代表</a:t>
                      </a:r>
                      <a:r>
                        <a:rPr lang="en-US" sz="1300" kern="100" dirty="0">
                          <a:effectLst/>
                        </a:rPr>
                        <a:t>3</a:t>
                      </a:r>
                      <a:r>
                        <a:rPr lang="zh-TW" sz="1300" kern="100" dirty="0">
                          <a:effectLst/>
                        </a:rPr>
                        <a:t>人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4099662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7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導師代表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674223"/>
                  </a:ext>
                </a:extLst>
              </a:tr>
              <a:tr h="3263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8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導師代表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57406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9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體育教師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體育教師代表</a:t>
                      </a:r>
                      <a:r>
                        <a:rPr lang="en-US" sz="1300" kern="100">
                          <a:effectLst/>
                        </a:rPr>
                        <a:t>1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54995142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10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領域召集人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領召代表</a:t>
                      </a:r>
                      <a:r>
                        <a:rPr lang="en-US" sz="1300" kern="100">
                          <a:effectLst/>
                        </a:rPr>
                        <a:t>1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18177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11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家長代表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射箭隊會長</a:t>
                      </a:r>
                      <a:r>
                        <a:rPr lang="en-US" sz="1300" kern="100">
                          <a:effectLst/>
                        </a:rPr>
                        <a:t>1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2219503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12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家長代表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羽球隊會長</a:t>
                      </a:r>
                      <a:r>
                        <a:rPr lang="en-US" sz="1300" kern="100">
                          <a:effectLst/>
                        </a:rPr>
                        <a:t>1</a:t>
                      </a:r>
                      <a:r>
                        <a:rPr lang="zh-TW" sz="1300" kern="100">
                          <a:effectLst/>
                        </a:rPr>
                        <a:t>人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81204390"/>
                  </a:ext>
                </a:extLst>
              </a:tr>
              <a:tr h="3039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13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</a:rPr>
                        <a:t>委員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家長代表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</a:rPr>
                        <a:t>桌球隊會長</a:t>
                      </a:r>
                      <a:r>
                        <a:rPr lang="en-US" sz="1300" kern="100" dirty="0">
                          <a:effectLst/>
                        </a:rPr>
                        <a:t>1</a:t>
                      </a:r>
                      <a:r>
                        <a:rPr lang="zh-TW" sz="1300" kern="100" dirty="0">
                          <a:effectLst/>
                        </a:rPr>
                        <a:t>人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03736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9799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A07ADD51-2170-4063-B6E0-4FA69A43DF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850" y="1412776"/>
          <a:ext cx="8068300" cy="4258248"/>
        </p:xfrm>
        <a:graphic>
          <a:graphicData uri="http://schemas.openxmlformats.org/drawingml/2006/table">
            <a:tbl>
              <a:tblPr firstRow="1" firstCol="1" lastCol="1" bandCol="1">
                <a:tableStyleId>{FABFCF23-3B69-468F-B69F-88F6DE6A72F2}</a:tableStyleId>
              </a:tblPr>
              <a:tblGrid>
                <a:gridCol w="1910573">
                  <a:extLst>
                    <a:ext uri="{9D8B030D-6E8A-4147-A177-3AD203B41FA5}">
                      <a16:colId xmlns:a16="http://schemas.microsoft.com/office/drawing/2014/main" val="2874330834"/>
                    </a:ext>
                  </a:extLst>
                </a:gridCol>
                <a:gridCol w="1776640">
                  <a:extLst>
                    <a:ext uri="{9D8B030D-6E8A-4147-A177-3AD203B41FA5}">
                      <a16:colId xmlns:a16="http://schemas.microsoft.com/office/drawing/2014/main" val="1623342650"/>
                    </a:ext>
                  </a:extLst>
                </a:gridCol>
                <a:gridCol w="4381087">
                  <a:extLst>
                    <a:ext uri="{9D8B030D-6E8A-4147-A177-3AD203B41FA5}">
                      <a16:colId xmlns:a16="http://schemas.microsoft.com/office/drawing/2014/main" val="3433383056"/>
                    </a:ext>
                  </a:extLst>
                </a:gridCol>
              </a:tblGrid>
              <a:tr h="220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職稱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負責人員或代表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任務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0331964"/>
                  </a:ext>
                </a:extLst>
              </a:tr>
              <a:tr h="2822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主任委員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校長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召集委員會議，督導體育班課程發展與運作事宜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9539751"/>
                  </a:ext>
                </a:extLst>
              </a:tr>
              <a:tr h="528961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執行秘書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學務主任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協助策定課程發展計畫及各項教學計畫的推動與協調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05742311"/>
                  </a:ext>
                </a:extLst>
              </a:tr>
              <a:tr h="2943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課業輔導組召集人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教務主任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策定課程發展計畫及各項教學計畫之推動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96592074"/>
                  </a:ext>
                </a:extLst>
              </a:tr>
              <a:tr h="2943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招生組召集人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體育組長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督導體育班招生各項事宜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84666933"/>
                  </a:ext>
                </a:extLst>
              </a:tr>
              <a:tr h="886470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生活輔導組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輔導組</a:t>
                      </a:r>
                      <a:endParaRPr lang="zh-TW" sz="1200" kern="100" dirty="0">
                        <a:effectLst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體育組長</a:t>
                      </a:r>
                      <a:endParaRPr lang="zh-TW" sz="1200" kern="100" dirty="0">
                        <a:effectLst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各隊教練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200" kern="100" dirty="0">
                          <a:effectLst/>
                        </a:rPr>
                        <a:t>辦理體育班學生相關課業輔導及生活教育管理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200" kern="100" dirty="0">
                          <a:effectLst/>
                        </a:rPr>
                        <a:t>辦理課程理念宣導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1771628"/>
                  </a:ext>
                </a:extLst>
              </a:tr>
              <a:tr h="871714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招生組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體育組長</a:t>
                      </a:r>
                      <a:endParaRPr lang="zh-TW" sz="1200" kern="100" dirty="0">
                        <a:effectLst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各隊教練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協助籌辦各項招生事宜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8320216"/>
                  </a:ext>
                </a:extLst>
              </a:tr>
              <a:tr h="879320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訓練組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各隊教練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200" kern="100" dirty="0">
                          <a:effectLst/>
                        </a:rPr>
                        <a:t>體育班學生專項運動體能訓練及專項運動技術戰術之運用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200" kern="100" dirty="0">
                          <a:effectLst/>
                        </a:rPr>
                        <a:t>日常生活常規教育規範及輔導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200" kern="100" dirty="0">
                          <a:effectLst/>
                        </a:rPr>
                        <a:t>招生事宜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79641918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C62C83E3-C21F-463F-9771-4DC1794F6321}"/>
              </a:ext>
            </a:extLst>
          </p:cNvPr>
          <p:cNvSpPr/>
          <p:nvPr/>
        </p:nvSpPr>
        <p:spPr>
          <a:xfrm>
            <a:off x="1658382" y="479090"/>
            <a:ext cx="5827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b="1" dirty="0"/>
              <a:t>體育發展</a:t>
            </a:r>
            <a:r>
              <a:rPr lang="zh-TW" altLang="zh-TW" sz="4000" b="1" dirty="0"/>
              <a:t>委員會</a:t>
            </a:r>
            <a:r>
              <a:rPr lang="zh-TW" altLang="en-US" sz="4000" b="1" dirty="0"/>
              <a:t>任務分配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6236672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學校衛生委員會組織表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衛生組</a:t>
            </a:r>
          </a:p>
        </p:txBody>
      </p:sp>
    </p:spTree>
    <p:extLst>
      <p:ext uri="{BB962C8B-B14F-4D97-AF65-F5344CB8AC3E}">
        <p14:creationId xmlns:p14="http://schemas.microsoft.com/office/powerpoint/2010/main" val="24653240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學校衛生委員會組織表</a:t>
            </a:r>
          </a:p>
        </p:txBody>
      </p:sp>
      <p:graphicFrame>
        <p:nvGraphicFramePr>
          <p:cNvPr id="3" name="內容版面配置區 2">
            <a:extLst>
              <a:ext uri="{FF2B5EF4-FFF2-40B4-BE49-F238E27FC236}">
                <a16:creationId xmlns:a16="http://schemas.microsoft.com/office/drawing/2014/main" id="{0C153BDF-C10A-4E54-ADB4-AD5D6A77014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512920"/>
          <a:ext cx="8229600" cy="4700524"/>
        </p:xfrm>
        <a:graphic>
          <a:graphicData uri="http://schemas.openxmlformats.org/drawingml/2006/table">
            <a:tbl>
              <a:tblPr firstRow="1" firstCol="1" bandRow="1"/>
              <a:tblGrid>
                <a:gridCol w="692378">
                  <a:extLst>
                    <a:ext uri="{9D8B030D-6E8A-4147-A177-3AD203B41FA5}">
                      <a16:colId xmlns:a16="http://schemas.microsoft.com/office/drawing/2014/main" val="3340468943"/>
                    </a:ext>
                  </a:extLst>
                </a:gridCol>
                <a:gridCol w="842356">
                  <a:extLst>
                    <a:ext uri="{9D8B030D-6E8A-4147-A177-3AD203B41FA5}">
                      <a16:colId xmlns:a16="http://schemas.microsoft.com/office/drawing/2014/main" val="1920380551"/>
                    </a:ext>
                  </a:extLst>
                </a:gridCol>
                <a:gridCol w="3347433">
                  <a:extLst>
                    <a:ext uri="{9D8B030D-6E8A-4147-A177-3AD203B41FA5}">
                      <a16:colId xmlns:a16="http://schemas.microsoft.com/office/drawing/2014/main" val="461030666"/>
                    </a:ext>
                  </a:extLst>
                </a:gridCol>
                <a:gridCol w="3347433">
                  <a:extLst>
                    <a:ext uri="{9D8B030D-6E8A-4147-A177-3AD203B41FA5}">
                      <a16:colId xmlns:a16="http://schemas.microsoft.com/office/drawing/2014/main" val="1353660188"/>
                    </a:ext>
                  </a:extLst>
                </a:gridCol>
              </a:tblGrid>
              <a:tr h="162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職稱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本職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姓名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任務執掌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37"/>
                  </a:ext>
                </a:extLst>
              </a:tr>
              <a:tr h="2013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主任委員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校</a:t>
                      </a:r>
                      <a:r>
                        <a:rPr lang="en-US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施青珍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綜理學校衛生教育方針，領導及推動衛生保健計畫。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5491721"/>
                  </a:ext>
                </a:extLst>
              </a:tr>
              <a:tr h="2013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社區組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家長會長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李秀慧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協助學校衛生工作之實施及促進家庭學校間合作關係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3739714"/>
                  </a:ext>
                </a:extLst>
              </a:tr>
              <a:tr h="3247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副主任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學務主任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廖奕璿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秉承校長之命規劃辦理學校衛生保健並推動相關業務。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3192339"/>
                  </a:ext>
                </a:extLst>
              </a:tr>
              <a:tr h="3247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教學組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教務主任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陳信全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健康促進議題融入多元課程教學，培育學生健康知能。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202452"/>
                  </a:ext>
                </a:extLst>
              </a:tr>
              <a:tr h="2013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執行秘書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衛生組長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胡創崧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執行委員會決議事項。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8568650"/>
                  </a:ext>
                </a:extLst>
              </a:tr>
              <a:tr h="20139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設備組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總務主任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周志群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學校內外衛生環境的佈置與整理。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034341"/>
                  </a:ext>
                </a:extLst>
              </a:tr>
              <a:tr h="16238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營養師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0485" algn="ctr">
                        <a:spcAft>
                          <a:spcPts val="0"/>
                        </a:spcAft>
                      </a:pPr>
                      <a:r>
                        <a:rPr lang="zh-TW" sz="1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陳冠瑜</a:t>
                      </a: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膳食營養規劃與監督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1807920"/>
                  </a:ext>
                </a:extLst>
              </a:tr>
              <a:tr h="3247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輔導組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輔導主任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0485" algn="ctr">
                        <a:spcAft>
                          <a:spcPts val="0"/>
                        </a:spcAft>
                      </a:pPr>
                      <a:r>
                        <a:rPr lang="zh-TW" sz="1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劉松英</a:t>
                      </a: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聯絡社區資源，促進學校衛生保健工作之推展。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2838936"/>
                  </a:ext>
                </a:extLst>
              </a:tr>
              <a:tr h="3247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醫護組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護理師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陳夢真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申秀琪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負責學校健康中心一切事務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1170437"/>
                  </a:ext>
                </a:extLst>
              </a:tr>
              <a:tr h="487145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教育組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委員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健康科任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張宗珍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負責健康教育教學，增進學生健康教育之知能、情意與技能，培育健康生活技能、使學生、家長實踐健康生活。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452924"/>
                  </a:ext>
                </a:extLst>
              </a:tr>
              <a:tr h="6524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班級導師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 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許耀仁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許漢興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李清鼎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1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 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marL="13970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落實執行學校衛生委員會所訂定之計畫。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1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 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7801993"/>
                  </a:ext>
                </a:extLst>
              </a:tr>
              <a:tr h="3247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幼兒園 主任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李家慧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綜理幼兒園健康促進之措施。（包括健康教育、健康管理與照護）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7840773"/>
                  </a:ext>
                </a:extLst>
              </a:tr>
              <a:tr h="2013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社區組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志工代表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潘怡雯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協助學校衛生工作之推動。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4532297"/>
                  </a:ext>
                </a:extLst>
              </a:tr>
              <a:tr h="3247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學生組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學生代表自治市長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李紫婷</a:t>
                      </a:r>
                      <a:endParaRPr lang="zh-TW" sz="11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1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協助推動健促議題，落實自主健康管理、實踐健康生活。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0893" marR="608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89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48822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學校衛生委員會組織表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TW" sz="3600" dirty="0"/>
          </a:p>
          <a:p>
            <a:r>
              <a:rPr lang="zh-TW" altLang="en-US" sz="3600" dirty="0"/>
              <a:t>健康促進計畫</a:t>
            </a:r>
            <a:r>
              <a:rPr lang="en-US" altLang="zh-TW" sz="3600" dirty="0"/>
              <a:t>:</a:t>
            </a:r>
            <a:r>
              <a:rPr lang="zh-TW" altLang="en-US" sz="3600" dirty="0"/>
              <a:t>學期初需提報校務會議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                      通過</a:t>
            </a:r>
            <a:endParaRPr lang="en-US" altLang="zh-TW" sz="3600" dirty="0"/>
          </a:p>
          <a:p>
            <a:r>
              <a:rPr lang="zh-TW" altLang="en-US" sz="3600" dirty="0"/>
              <a:t>開會頻率</a:t>
            </a:r>
            <a:r>
              <a:rPr lang="en-US" altLang="zh-TW" sz="3600" dirty="0"/>
              <a:t>:</a:t>
            </a:r>
            <a:r>
              <a:rPr lang="zh-TW" altLang="en-US" sz="3600" dirty="0"/>
              <a:t>每學期開會</a:t>
            </a:r>
            <a:r>
              <a:rPr lang="en-US" altLang="zh-TW" sz="3600" dirty="0"/>
              <a:t>1-2</a:t>
            </a:r>
            <a:r>
              <a:rPr lang="zh-TW" altLang="en-US" sz="3600" dirty="0"/>
              <a:t>次</a:t>
            </a:r>
          </a:p>
        </p:txBody>
      </p:sp>
    </p:spTree>
    <p:extLst>
      <p:ext uri="{BB962C8B-B14F-4D97-AF65-F5344CB8AC3E}">
        <p14:creationId xmlns:p14="http://schemas.microsoft.com/office/powerpoint/2010/main" val="12599743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校務會議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文書組</a:t>
            </a:r>
          </a:p>
        </p:txBody>
      </p:sp>
    </p:spTree>
    <p:extLst>
      <p:ext uri="{BB962C8B-B14F-4D97-AF65-F5344CB8AC3E}">
        <p14:creationId xmlns:p14="http://schemas.microsoft.com/office/powerpoint/2010/main" val="19441505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校務會議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95536" y="1268760"/>
            <a:ext cx="8748464" cy="482453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一、組織成員</a:t>
            </a:r>
            <a:r>
              <a:rPr lang="en-US" altLang="zh-TW" sz="128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endParaRPr lang="en-US" altLang="zh-TW" sz="12800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教職員工</a:t>
            </a:r>
            <a:r>
              <a:rPr lang="en-US" altLang="zh-TW" sz="12800" dirty="0">
                <a:latin typeface="+mj-ea"/>
                <a:ea typeface="+mj-ea"/>
              </a:rPr>
              <a:t>-</a:t>
            </a:r>
          </a:p>
          <a:p>
            <a:pPr marL="0" indent="0">
              <a:buNone/>
            </a:pPr>
            <a:r>
              <a:rPr lang="zh-TW" altLang="zh-TW" sz="12800" dirty="0">
                <a:latin typeface="+mj-ea"/>
                <a:ea typeface="+mj-ea"/>
              </a:rPr>
              <a:t>編制內人員</a:t>
            </a:r>
            <a:endParaRPr lang="en-US" altLang="zh-TW" sz="128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9600" dirty="0">
                <a:latin typeface="+mj-ea"/>
                <a:ea typeface="+mj-ea"/>
              </a:rPr>
              <a:t>(</a:t>
            </a:r>
            <a:r>
              <a:rPr lang="zh-TW" altLang="zh-TW" sz="9600" dirty="0">
                <a:latin typeface="+mj-ea"/>
                <a:ea typeface="+mj-ea"/>
              </a:rPr>
              <a:t>不含代理代課教師、組織再造人員、外聘鐘點</a:t>
            </a:r>
            <a:r>
              <a:rPr lang="zh-TW" altLang="en-US" sz="9600" dirty="0">
                <a:latin typeface="+mj-ea"/>
                <a:ea typeface="+mj-ea"/>
              </a:rPr>
              <a:t>教師</a:t>
            </a:r>
            <a:r>
              <a:rPr lang="zh-TW" altLang="zh-TW" sz="9600" dirty="0">
                <a:latin typeface="+mj-ea"/>
                <a:ea typeface="+mj-ea"/>
              </a:rPr>
              <a:t>及實習教師</a:t>
            </a:r>
            <a:r>
              <a:rPr lang="en-US" altLang="zh-TW" sz="9600" dirty="0">
                <a:latin typeface="+mj-ea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en-US" altLang="zh-TW" sz="8000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</a:p>
          <a:p>
            <a:pPr marL="0" indent="0">
              <a:buNone/>
            </a:pPr>
            <a:endParaRPr lang="en-US" altLang="zh-TW" sz="8000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zh-TW" sz="12800" dirty="0">
                <a:solidFill>
                  <a:srgbClr val="0000FF"/>
                </a:solidFill>
                <a:latin typeface="+mj-ea"/>
                <a:ea typeface="+mj-ea"/>
              </a:rPr>
              <a:t>家長會代表</a:t>
            </a:r>
            <a:r>
              <a:rPr lang="en-US" altLang="zh-TW" sz="12800" dirty="0">
                <a:latin typeface="+mj-ea"/>
                <a:ea typeface="+mj-ea"/>
              </a:rPr>
              <a:t>-</a:t>
            </a:r>
          </a:p>
          <a:p>
            <a:pPr marL="0" indent="0">
              <a:buNone/>
            </a:pPr>
            <a:r>
              <a:rPr lang="zh-TW" altLang="zh-TW" sz="12800" dirty="0">
                <a:latin typeface="+mj-ea"/>
                <a:ea typeface="+mj-ea"/>
              </a:rPr>
              <a:t>人數為全體教職員工代表的</a:t>
            </a:r>
            <a:r>
              <a:rPr lang="en-US" altLang="zh-TW" sz="12800" b="1" dirty="0">
                <a:latin typeface="+mj-ea"/>
                <a:ea typeface="+mj-ea"/>
              </a:rPr>
              <a:t>1/2</a:t>
            </a:r>
          </a:p>
          <a:p>
            <a:pPr marL="0" indent="0">
              <a:buNone/>
            </a:pPr>
            <a:br>
              <a:rPr lang="en-US" altLang="zh-TW" sz="14400" dirty="0"/>
            </a:br>
            <a:endParaRPr lang="en-US" altLang="zh-TW" sz="14400" dirty="0">
              <a:latin typeface="+mj-ea"/>
              <a:ea typeface="+mj-ea"/>
            </a:endParaRPr>
          </a:p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0731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校務會議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95536" y="1268760"/>
            <a:ext cx="8748464" cy="482453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zh-TW" altLang="en-US" sz="8000" dirty="0">
                <a:solidFill>
                  <a:srgbClr val="0000FF"/>
                </a:solidFill>
                <a:latin typeface="+mj-ea"/>
                <a:ea typeface="+mj-ea"/>
              </a:rPr>
              <a:t>二</a:t>
            </a:r>
            <a:r>
              <a:rPr lang="en-US" altLang="zh-TW" sz="8000" dirty="0">
                <a:solidFill>
                  <a:srgbClr val="0000FF"/>
                </a:solidFill>
                <a:latin typeface="+mj-ea"/>
                <a:ea typeface="+mj-ea"/>
              </a:rPr>
              <a:t>.</a:t>
            </a:r>
            <a:r>
              <a:rPr lang="zh-TW" altLang="en-US" sz="8000" dirty="0">
                <a:solidFill>
                  <a:srgbClr val="0000FF"/>
                </a:solidFill>
                <a:latin typeface="+mj-ea"/>
                <a:ea typeface="+mj-ea"/>
              </a:rPr>
              <a:t>職掌</a:t>
            </a:r>
            <a:r>
              <a:rPr lang="zh-TW" altLang="en-US" sz="84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  <a:endParaRPr lang="en-US" altLang="zh-TW" sz="8400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8000" dirty="0">
                <a:solidFill>
                  <a:srgbClr val="FF0000"/>
                </a:solidFill>
                <a:latin typeface="微軟正黑體" panose="020B0604030504040204" pitchFamily="34" charset="-120"/>
              </a:rPr>
              <a:t>全校最高決策會議</a:t>
            </a:r>
            <a:endParaRPr lang="en-US" altLang="zh-TW" sz="8000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zh-TW" sz="8000" dirty="0">
                <a:latin typeface="+mj-ea"/>
                <a:ea typeface="+mj-ea"/>
              </a:rPr>
              <a:t>本會議議決校務發展重大事項如下：</a:t>
            </a:r>
          </a:p>
          <a:p>
            <a:pPr lvl="0"/>
            <a:r>
              <a:rPr lang="zh-TW" altLang="zh-TW" sz="8000" dirty="0">
                <a:latin typeface="+mj-ea"/>
                <a:ea typeface="+mj-ea"/>
              </a:rPr>
              <a:t>校務發展計劃。</a:t>
            </a:r>
          </a:p>
          <a:p>
            <a:pPr lvl="0"/>
            <a:r>
              <a:rPr lang="zh-TW" altLang="zh-TW" sz="8000" dirty="0">
                <a:latin typeface="+mj-ea"/>
                <a:ea typeface="+mj-ea"/>
              </a:rPr>
              <a:t>學校各種重要章則。</a:t>
            </a:r>
          </a:p>
          <a:p>
            <a:pPr lvl="0"/>
            <a:r>
              <a:rPr lang="zh-TW" altLang="zh-TW" sz="8000" dirty="0">
                <a:latin typeface="+mj-ea"/>
                <a:ea typeface="+mj-ea"/>
              </a:rPr>
              <a:t>依法令規定應經校務會議裁決之事項。</a:t>
            </a:r>
            <a:endParaRPr lang="en-US" altLang="zh-TW" sz="8000" dirty="0">
              <a:latin typeface="+mj-ea"/>
              <a:ea typeface="+mj-ea"/>
            </a:endParaRPr>
          </a:p>
          <a:p>
            <a:pPr lvl="0"/>
            <a:r>
              <a:rPr lang="zh-TW" altLang="zh-TW" sz="8000" dirty="0">
                <a:latin typeface="+mj-ea"/>
                <a:ea typeface="+mj-ea"/>
              </a:rPr>
              <a:t>校長交議事項。</a:t>
            </a:r>
            <a:endParaRPr lang="en-US" altLang="zh-TW" sz="8000" dirty="0">
              <a:latin typeface="+mj-ea"/>
              <a:ea typeface="+mj-ea"/>
            </a:endParaRPr>
          </a:p>
          <a:p>
            <a:pPr marL="0" lvl="0" indent="0">
              <a:buNone/>
            </a:pPr>
            <a:endParaRPr lang="zh-TW" altLang="zh-TW" sz="5600" dirty="0"/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357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校務會議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95536" y="1268760"/>
            <a:ext cx="8748464" cy="4824536"/>
          </a:xfrm>
        </p:spPr>
        <p:txBody>
          <a:bodyPr>
            <a:normAutofit fontScale="25000" lnSpcReduction="20000"/>
          </a:bodyPr>
          <a:lstStyle/>
          <a:p>
            <a:pPr marL="0" lvl="0" indent="0">
              <a:buNone/>
            </a:pPr>
            <a:endParaRPr lang="zh-TW" altLang="zh-TW" sz="5600" dirty="0"/>
          </a:p>
          <a:p>
            <a:pPr marL="0" lvl="0" indent="0">
              <a:buNone/>
            </a:pP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三</a:t>
            </a:r>
            <a:r>
              <a:rPr lang="en-US" altLang="zh-TW" sz="12800" dirty="0">
                <a:solidFill>
                  <a:srgbClr val="0000FF"/>
                </a:solidFill>
                <a:latin typeface="+mj-ea"/>
                <a:ea typeface="+mj-ea"/>
              </a:rPr>
              <a:t>.</a:t>
            </a: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開會頻率：</a:t>
            </a:r>
            <a:br>
              <a:rPr lang="en-US" altLang="zh-TW" sz="12800" dirty="0">
                <a:solidFill>
                  <a:srgbClr val="0000FF"/>
                </a:solidFill>
                <a:latin typeface="+mj-ea"/>
                <a:ea typeface="+mj-ea"/>
              </a:rPr>
            </a:br>
            <a:endParaRPr lang="en-US" altLang="zh-TW" sz="12800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lvl="0" indent="0">
              <a:buNone/>
            </a:pP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常會</a:t>
            </a:r>
            <a:r>
              <a:rPr lang="en-US" altLang="zh-TW" sz="12800" dirty="0">
                <a:solidFill>
                  <a:srgbClr val="0000FF"/>
                </a:solidFill>
                <a:latin typeface="+mj-ea"/>
                <a:ea typeface="+mj-ea"/>
              </a:rPr>
              <a:t>—</a:t>
            </a:r>
          </a:p>
          <a:p>
            <a:pPr marL="0" lvl="0" indent="0">
              <a:buNone/>
            </a:pP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每學年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3</a:t>
            </a: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次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(</a:t>
            </a: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第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1</a:t>
            </a: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學期期初、第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2</a:t>
            </a: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學期期初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+</a:t>
            </a:r>
            <a:r>
              <a:rPr lang="zh-TW" altLang="en-US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期末</a:t>
            </a:r>
            <a:r>
              <a:rPr lang="en-US" altLang="zh-TW" sz="12800" dirty="0">
                <a:solidFill>
                  <a:srgbClr val="FF0000"/>
                </a:solidFill>
                <a:latin typeface="微軟正黑體" panose="020B0604030504040204" pitchFamily="34" charset="-120"/>
              </a:rPr>
              <a:t>)</a:t>
            </a:r>
          </a:p>
          <a:p>
            <a:pPr marL="0" lvl="0" indent="0">
              <a:buNone/>
            </a:pPr>
            <a:br>
              <a:rPr lang="en-US" altLang="zh-TW" sz="8000" dirty="0">
                <a:solidFill>
                  <a:srgbClr val="FF0000"/>
                </a:solidFill>
                <a:latin typeface="微軟正黑體" panose="020B0604030504040204" pitchFamily="34" charset="-120"/>
              </a:rPr>
            </a:br>
            <a:r>
              <a:rPr lang="zh-TW" altLang="en-US" sz="8000" dirty="0">
                <a:latin typeface="微軟正黑體" panose="020B0604030504040204" pitchFamily="34" charset="-120"/>
              </a:rPr>
              <a:t> </a:t>
            </a:r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臨時會</a:t>
            </a:r>
            <a:r>
              <a:rPr lang="en-US" altLang="zh-TW" sz="12800" dirty="0">
                <a:solidFill>
                  <a:srgbClr val="0000FF"/>
                </a:solidFill>
                <a:latin typeface="+mj-ea"/>
                <a:ea typeface="+mj-ea"/>
              </a:rPr>
              <a:t>—</a:t>
            </a:r>
          </a:p>
          <a:p>
            <a:pPr marL="1543050" lvl="1" indent="-1143000">
              <a:buFont typeface="Wingdings" panose="05000000000000000000" pitchFamily="2" charset="2"/>
              <a:buChar char="l"/>
            </a:pPr>
            <a:r>
              <a:rPr lang="zh-TW" altLang="zh-TW" sz="12800" dirty="0"/>
              <a:t>學校遇有重大事項或相關法令授權之教育事項，</a:t>
            </a:r>
            <a:r>
              <a:rPr lang="zh-TW" altLang="en-US" sz="12800" dirty="0"/>
              <a:t>有</a:t>
            </a:r>
            <a:r>
              <a:rPr lang="zh-TW" altLang="en-US" sz="12800" dirty="0">
                <a:solidFill>
                  <a:srgbClr val="FF0000"/>
                </a:solidFill>
              </a:rPr>
              <a:t>必</a:t>
            </a:r>
            <a:r>
              <a:rPr lang="zh-TW" altLang="zh-TW" sz="12800" dirty="0">
                <a:solidFill>
                  <a:srgbClr val="FF0000"/>
                </a:solidFill>
              </a:rPr>
              <a:t>要時</a:t>
            </a:r>
            <a:r>
              <a:rPr lang="zh-TW" altLang="zh-TW" sz="12800" dirty="0"/>
              <a:t>校長得召開臨時會</a:t>
            </a:r>
            <a:r>
              <a:rPr lang="zh-TW" altLang="en-US" sz="12800" dirty="0">
                <a:latin typeface="微軟正黑體" panose="020B0604030504040204" pitchFamily="34" charset="-120"/>
              </a:rPr>
              <a:t>。</a:t>
            </a:r>
            <a:endParaRPr lang="en-US" altLang="zh-TW" sz="12800" dirty="0">
              <a:latin typeface="微軟正黑體" panose="020B0604030504040204" pitchFamily="34" charset="-120"/>
            </a:endParaRPr>
          </a:p>
          <a:p>
            <a:pPr marL="1543050" lvl="1" indent="-1143000">
              <a:buFont typeface="Wingdings" panose="05000000000000000000" pitchFamily="2" charset="2"/>
              <a:buChar char="l"/>
            </a:pPr>
            <a:r>
              <a:rPr lang="zh-TW" altLang="zh-TW" sz="12800" dirty="0"/>
              <a:t>經本會議代表</a:t>
            </a:r>
            <a:r>
              <a:rPr lang="en-US" altLang="zh-TW" sz="12800" dirty="0">
                <a:solidFill>
                  <a:srgbClr val="FF0000"/>
                </a:solidFill>
              </a:rPr>
              <a:t>1/5</a:t>
            </a:r>
            <a:r>
              <a:rPr lang="zh-TW" altLang="zh-TW" sz="12800" dirty="0">
                <a:solidFill>
                  <a:srgbClr val="FF0000"/>
                </a:solidFill>
              </a:rPr>
              <a:t>連署</a:t>
            </a:r>
            <a:r>
              <a:rPr lang="zh-TW" altLang="zh-TW" sz="12800" dirty="0"/>
              <a:t>得召開臨時會</a:t>
            </a:r>
            <a:r>
              <a:rPr lang="zh-TW" altLang="en-US" sz="12800" dirty="0">
                <a:latin typeface="微軟正黑體" panose="020B0604030504040204" pitchFamily="34" charset="-120"/>
              </a:rPr>
              <a:t>。</a:t>
            </a:r>
            <a:br>
              <a:rPr lang="en-US" altLang="zh-TW" sz="12800" dirty="0">
                <a:latin typeface="微軟正黑體" panose="020B0604030504040204" pitchFamily="34" charset="-120"/>
              </a:rPr>
            </a:br>
            <a:endParaRPr lang="en-US" altLang="zh-TW" sz="12800" dirty="0">
              <a:latin typeface="微軟正黑體" panose="020B0604030504040204" pitchFamily="34" charset="-120"/>
            </a:endParaRPr>
          </a:p>
          <a:p>
            <a:pPr marL="1543050" lvl="1" indent="-1143000">
              <a:buFont typeface="Wingdings" panose="05000000000000000000" pitchFamily="2" charset="2"/>
              <a:buChar char="l"/>
            </a:pPr>
            <a:endParaRPr lang="en-US" altLang="zh-TW" sz="12800" dirty="0">
              <a:latin typeface="微軟正黑體" panose="020B0604030504040204" pitchFamily="34" charset="-120"/>
            </a:endParaRPr>
          </a:p>
          <a:p>
            <a:pPr marL="400050" lvl="1" indent="0">
              <a:buNone/>
            </a:pPr>
            <a:r>
              <a:rPr lang="en-US" altLang="zh-TW" sz="12800" dirty="0"/>
              <a:t> </a:t>
            </a:r>
            <a:br>
              <a:rPr lang="en-US" altLang="zh-TW" sz="12800" dirty="0">
                <a:latin typeface="微軟正黑體" panose="020B0604030504040204" pitchFamily="34" charset="-120"/>
              </a:rPr>
            </a:br>
            <a:endParaRPr lang="en-US" altLang="zh-TW" sz="128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089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327794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校務會議（各項規範）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755576" y="1052736"/>
            <a:ext cx="8229600" cy="5328592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時程：</a:t>
            </a:r>
            <a:r>
              <a:rPr lang="en-US" altLang="zh-TW" sz="11200" dirty="0">
                <a:latin typeface="+mj-ea"/>
                <a:ea typeface="+mj-ea"/>
              </a:rPr>
              <a:t>?</a:t>
            </a:r>
            <a:r>
              <a:rPr lang="zh-TW" altLang="en-US" sz="11200" dirty="0">
                <a:latin typeface="+mj-ea"/>
                <a:ea typeface="+mj-ea"/>
              </a:rPr>
              <a:t>天前完成</a:t>
            </a:r>
            <a:endParaRPr lang="en-US" altLang="zh-TW" sz="11200" dirty="0">
              <a:latin typeface="+mj-ea"/>
              <a:ea typeface="+mj-ea"/>
            </a:endParaRPr>
          </a:p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人數：</a:t>
            </a:r>
            <a:r>
              <a:rPr lang="zh-TW" altLang="en-US" sz="11200" dirty="0">
                <a:latin typeface="+mj-ea"/>
                <a:ea typeface="+mj-ea"/>
              </a:rPr>
              <a:t>不足，無法開會</a:t>
            </a:r>
            <a:endParaRPr lang="en-US" altLang="zh-TW" sz="11200" dirty="0">
              <a:latin typeface="+mj-ea"/>
              <a:ea typeface="+mj-ea"/>
            </a:endParaRPr>
          </a:p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提案：</a:t>
            </a:r>
            <a:r>
              <a:rPr lang="zh-TW" altLang="en-US" sz="11200" dirty="0">
                <a:latin typeface="+mj-ea"/>
                <a:ea typeface="+mj-ea"/>
              </a:rPr>
              <a:t>校方、教師會、家長會</a:t>
            </a:r>
            <a:r>
              <a:rPr lang="en-US" altLang="zh-TW" sz="11200" dirty="0">
                <a:latin typeface="+mj-ea"/>
                <a:ea typeface="+mj-ea"/>
              </a:rPr>
              <a:t>—</a:t>
            </a:r>
            <a:r>
              <a:rPr lang="zh-TW" altLang="zh-TW" sz="11200" dirty="0">
                <a:latin typeface="+mj-ea"/>
                <a:ea typeface="+mj-ea"/>
              </a:rPr>
              <a:t>毋須連署</a:t>
            </a:r>
            <a:endParaRPr lang="en-US" altLang="zh-TW" sz="11200" dirty="0">
              <a:latin typeface="+mj-ea"/>
              <a:ea typeface="+mj-ea"/>
            </a:endParaRPr>
          </a:p>
          <a:p>
            <a:pPr marL="0" lvl="0" indent="0">
              <a:buNone/>
            </a:pPr>
            <a:r>
              <a:rPr lang="zh-TW" altLang="en-US" sz="11200" dirty="0">
                <a:solidFill>
                  <a:srgbClr val="0000FF"/>
                </a:solidFill>
                <a:latin typeface="+mj-ea"/>
                <a:ea typeface="+mj-ea"/>
              </a:rPr>
              <a:t>　             </a:t>
            </a:r>
            <a:r>
              <a:rPr lang="zh-TW" altLang="en-US" sz="11200" dirty="0">
                <a:latin typeface="+mj-ea"/>
                <a:ea typeface="+mj-ea"/>
              </a:rPr>
              <a:t>個人提案</a:t>
            </a:r>
            <a:r>
              <a:rPr lang="en-US" altLang="zh-TW" sz="11200" dirty="0">
                <a:latin typeface="+mj-ea"/>
                <a:ea typeface="+mj-ea"/>
              </a:rPr>
              <a:t>—</a:t>
            </a:r>
            <a:r>
              <a:rPr lang="zh-TW" altLang="zh-TW" sz="11200" dirty="0">
                <a:latin typeface="+mj-ea"/>
                <a:ea typeface="+mj-ea"/>
              </a:rPr>
              <a:t>本會議代表</a:t>
            </a:r>
            <a:r>
              <a:rPr lang="en-US" altLang="zh-TW" sz="11200" dirty="0">
                <a:latin typeface="+mj-ea"/>
                <a:ea typeface="+mj-ea"/>
              </a:rPr>
              <a:t>15</a:t>
            </a:r>
            <a:r>
              <a:rPr lang="zh-TW" altLang="zh-TW" sz="11200" dirty="0">
                <a:latin typeface="+mj-ea"/>
                <a:ea typeface="+mj-ea"/>
              </a:rPr>
              <a:t>人以上連署</a:t>
            </a:r>
            <a:r>
              <a:rPr lang="zh-TW" altLang="en-US" sz="11200" dirty="0">
                <a:solidFill>
                  <a:srgbClr val="0000FF"/>
                </a:solidFill>
                <a:latin typeface="+mj-ea"/>
                <a:ea typeface="+mj-ea"/>
              </a:rPr>
              <a:t>　</a:t>
            </a:r>
            <a:endParaRPr lang="en-US" altLang="zh-TW" sz="11200" dirty="0">
              <a:solidFill>
                <a:srgbClr val="0000FF"/>
              </a:solidFill>
              <a:latin typeface="+mj-ea"/>
              <a:ea typeface="+mj-ea"/>
            </a:endParaRPr>
          </a:p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臨時動議：</a:t>
            </a:r>
            <a:r>
              <a:rPr lang="en-US" altLang="zh-TW" sz="11200" dirty="0">
                <a:latin typeface="+mj-ea"/>
                <a:ea typeface="+mj-ea"/>
              </a:rPr>
              <a:t>3</a:t>
            </a:r>
            <a:r>
              <a:rPr lang="zh-TW" altLang="en-US" sz="11200" dirty="0">
                <a:latin typeface="+mj-ea"/>
                <a:ea typeface="+mj-ea"/>
              </a:rPr>
              <a:t>人以上附議</a:t>
            </a:r>
            <a:endParaRPr lang="en-US" altLang="zh-TW" sz="11200" dirty="0">
              <a:solidFill>
                <a:srgbClr val="0000FF"/>
              </a:solidFill>
              <a:latin typeface="+mj-ea"/>
              <a:ea typeface="+mj-ea"/>
            </a:endParaRPr>
          </a:p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對原案提修正案：</a:t>
            </a:r>
            <a:r>
              <a:rPr lang="en-US" altLang="zh-TW" sz="11200" dirty="0">
                <a:latin typeface="+mj-ea"/>
                <a:ea typeface="+mj-ea"/>
              </a:rPr>
              <a:t>10</a:t>
            </a:r>
            <a:r>
              <a:rPr lang="zh-TW" altLang="en-US" sz="11200" dirty="0">
                <a:latin typeface="+mj-ea"/>
                <a:ea typeface="+mj-ea"/>
              </a:rPr>
              <a:t>人以上附議</a:t>
            </a:r>
            <a:endParaRPr lang="en-US" altLang="zh-TW" sz="11200" dirty="0">
              <a:latin typeface="+mj-ea"/>
              <a:ea typeface="+mj-ea"/>
            </a:endParaRPr>
          </a:p>
          <a:p>
            <a:pPr lvl="0"/>
            <a:r>
              <a:rPr lang="zh-TW" altLang="en-US" sz="12800" dirty="0">
                <a:solidFill>
                  <a:srgbClr val="0000FF"/>
                </a:solidFill>
                <a:latin typeface="+mj-ea"/>
                <a:ea typeface="+mj-ea"/>
              </a:rPr>
              <a:t>發言：</a:t>
            </a:r>
            <a:r>
              <a:rPr lang="zh-TW" altLang="zh-TW" sz="11200" dirty="0">
                <a:latin typeface="+mj-ea"/>
                <a:ea typeface="+mj-ea"/>
              </a:rPr>
              <a:t>同一議案每人發言以不超過</a:t>
            </a:r>
            <a:r>
              <a:rPr lang="en-US" altLang="zh-TW" sz="11200" dirty="0">
                <a:latin typeface="+mj-ea"/>
                <a:ea typeface="+mj-ea"/>
              </a:rPr>
              <a:t>2</a:t>
            </a:r>
            <a:r>
              <a:rPr lang="zh-TW" altLang="zh-TW" sz="11200" dirty="0">
                <a:latin typeface="+mj-ea"/>
                <a:ea typeface="+mj-ea"/>
              </a:rPr>
              <a:t>次，每次以不超過</a:t>
            </a:r>
            <a:r>
              <a:rPr lang="en-US" altLang="zh-TW" sz="11200" dirty="0">
                <a:latin typeface="+mj-ea"/>
                <a:ea typeface="+mj-ea"/>
              </a:rPr>
              <a:t>3</a:t>
            </a:r>
            <a:r>
              <a:rPr lang="zh-TW" altLang="zh-TW" sz="11200" dirty="0">
                <a:latin typeface="+mj-ea"/>
                <a:ea typeface="+mj-ea"/>
              </a:rPr>
              <a:t>分鐘為原則</a:t>
            </a:r>
            <a:endParaRPr lang="en-US" altLang="zh-TW" sz="11200" dirty="0">
              <a:latin typeface="+mj-ea"/>
              <a:ea typeface="+mj-ea"/>
            </a:endParaRPr>
          </a:p>
          <a:p>
            <a:pPr marL="0" lvl="0" indent="0">
              <a:buNone/>
            </a:pPr>
            <a:br>
              <a:rPr lang="en-US" altLang="zh-TW" sz="11200" dirty="0"/>
            </a:b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                                                         </a:t>
            </a:r>
            <a:r>
              <a:rPr lang="zh-TW" altLang="en-US" sz="17600" dirty="0">
                <a:solidFill>
                  <a:srgbClr val="FF0000"/>
                </a:solidFill>
                <a:latin typeface="+mj-ea"/>
                <a:ea typeface="+mj-ea"/>
              </a:rPr>
              <a:t>每個環節必須嚴格遵守</a:t>
            </a:r>
            <a:r>
              <a:rPr lang="en-US" altLang="zh-TW" sz="17600" dirty="0">
                <a:solidFill>
                  <a:srgbClr val="FF0000"/>
                </a:solidFill>
                <a:latin typeface="+mj-ea"/>
                <a:ea typeface="+mj-ea"/>
              </a:rPr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97351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主管會議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文書組</a:t>
            </a:r>
          </a:p>
        </p:txBody>
      </p:sp>
    </p:spTree>
    <p:extLst>
      <p:ext uri="{BB962C8B-B14F-4D97-AF65-F5344CB8AC3E}">
        <p14:creationId xmlns:p14="http://schemas.microsoft.com/office/powerpoint/2010/main" val="9412962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主管會議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23528" y="1417638"/>
            <a:ext cx="8661648" cy="496369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ea"/>
              <a:buAutoNum type="ea1ChtPeriod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組織成員</a:t>
            </a:r>
            <a:r>
              <a:rPr lang="en-US" altLang="zh-TW" sz="3500" dirty="0"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r>
              <a:rPr lang="zh-TW" altLang="en-US" sz="3500" dirty="0">
                <a:latin typeface="+mj-ea"/>
                <a:ea typeface="+mj-ea"/>
              </a:rPr>
              <a:t>     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校長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+4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處室主任</a:t>
            </a:r>
            <a:b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      </a:t>
            </a:r>
            <a:r>
              <a:rPr lang="en-US" altLang="zh-TW" dirty="0">
                <a:latin typeface="+mj-ea"/>
              </a:rPr>
              <a:t>(</a:t>
            </a:r>
            <a:r>
              <a:rPr lang="zh-TW" altLang="en-US" dirty="0">
                <a:latin typeface="+mj-ea"/>
              </a:rPr>
              <a:t>依議題：</a:t>
            </a:r>
            <a:r>
              <a:rPr lang="en-US" altLang="zh-TW" dirty="0">
                <a:latin typeface="+mj-ea"/>
              </a:rPr>
              <a:t>+</a:t>
            </a:r>
            <a:r>
              <a:rPr lang="zh-TW" altLang="en-US" dirty="0">
                <a:latin typeface="+mj-ea"/>
              </a:rPr>
              <a:t>人</a:t>
            </a:r>
            <a:r>
              <a:rPr lang="en-US" altLang="zh-TW" dirty="0">
                <a:latin typeface="+mj-ea"/>
              </a:rPr>
              <a:t>.</a:t>
            </a:r>
            <a:r>
              <a:rPr lang="zh-TW" altLang="en-US" dirty="0">
                <a:latin typeface="+mj-ea"/>
              </a:rPr>
              <a:t>會</a:t>
            </a:r>
            <a:r>
              <a:rPr lang="en-US" altLang="zh-TW" dirty="0">
                <a:latin typeface="+mj-ea"/>
              </a:rPr>
              <a:t>.</a:t>
            </a:r>
            <a:r>
              <a:rPr lang="zh-TW" altLang="en-US" dirty="0">
                <a:latin typeface="+mj-ea"/>
              </a:rPr>
              <a:t>幼主任）</a:t>
            </a:r>
            <a:endParaRPr lang="en-US" altLang="zh-TW" dirty="0">
              <a:latin typeface="+mj-ea"/>
            </a:endParaRPr>
          </a:p>
          <a:p>
            <a:pPr marL="0" indent="0">
              <a:buNone/>
            </a:pPr>
            <a:endParaRPr lang="en-US" altLang="zh-TW" sz="3500" dirty="0">
              <a:latin typeface="+mj-ea"/>
              <a:ea typeface="+mj-ea"/>
            </a:endParaRPr>
          </a:p>
          <a:p>
            <a:pPr marL="514350" indent="-514350">
              <a:buFont typeface="+mj-ea"/>
              <a:buAutoNum type="ea1ChtPeriod" startAt="2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職掌</a:t>
            </a:r>
            <a:r>
              <a:rPr lang="en-US" altLang="zh-TW" sz="3500" dirty="0"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r>
              <a:rPr lang="zh-TW" altLang="en-US" sz="3500" dirty="0">
                <a:latin typeface="+mj-ea"/>
                <a:ea typeface="+mj-ea"/>
              </a:rPr>
              <a:t>     討論學校行事</a:t>
            </a:r>
            <a:r>
              <a:rPr lang="en-US" altLang="zh-TW" sz="3500" dirty="0">
                <a:latin typeface="+mj-ea"/>
                <a:ea typeface="+mj-ea"/>
              </a:rPr>
              <a:t>，</a:t>
            </a:r>
            <a:r>
              <a:rPr lang="zh-TW" altLang="en-US" sz="3500" dirty="0">
                <a:latin typeface="+mj-ea"/>
                <a:ea typeface="+mj-ea"/>
              </a:rPr>
              <a:t>各處室業務協調</a:t>
            </a:r>
            <a:endParaRPr lang="en-US" altLang="zh-TW" sz="3500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3500" dirty="0">
              <a:latin typeface="+mj-ea"/>
              <a:ea typeface="+mj-ea"/>
            </a:endParaRPr>
          </a:p>
          <a:p>
            <a:pPr marL="514350" indent="-514350">
              <a:buFont typeface="+mj-ea"/>
              <a:buAutoNum type="ea1ChtPeriod" startAt="3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開會頻率</a:t>
            </a:r>
            <a:r>
              <a:rPr lang="en-US" altLang="zh-TW" sz="3500" dirty="0"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r>
              <a:rPr lang="zh-TW" altLang="en-US" sz="3500" dirty="0">
                <a:latin typeface="+mj-ea"/>
                <a:ea typeface="+mj-ea"/>
              </a:rPr>
              <a:t>     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每週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次</a:t>
            </a:r>
            <a:r>
              <a:rPr lang="zh-TW" altLang="en-US" sz="3500" dirty="0">
                <a:latin typeface="+mj-ea"/>
                <a:ea typeface="+mj-ea"/>
              </a:rPr>
              <a:t>為原則，必要時得臨時加開</a:t>
            </a:r>
            <a:br>
              <a:rPr lang="en-US" altLang="zh-TW" sz="4000" dirty="0">
                <a:latin typeface="+mj-ea"/>
                <a:ea typeface="+mj-ea"/>
              </a:rPr>
            </a:br>
            <a:b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22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圓桌會議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文書組</a:t>
            </a:r>
          </a:p>
        </p:txBody>
      </p:sp>
    </p:spTree>
    <p:extLst>
      <p:ext uri="{BB962C8B-B14F-4D97-AF65-F5344CB8AC3E}">
        <p14:creationId xmlns:p14="http://schemas.microsoft.com/office/powerpoint/2010/main" val="2784710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圓桌會議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683568" y="1417638"/>
            <a:ext cx="8301608" cy="4459634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+mj-ea"/>
              <a:buAutoNum type="ea1ChtPeriod"/>
            </a:pPr>
            <a:r>
              <a:rPr lang="zh-TW" altLang="en-US" sz="4600" dirty="0">
                <a:solidFill>
                  <a:srgbClr val="0000FF"/>
                </a:solidFill>
                <a:latin typeface="+mj-ea"/>
                <a:ea typeface="+mj-ea"/>
              </a:rPr>
              <a:t>組織成員</a:t>
            </a:r>
            <a:r>
              <a:rPr lang="en-US" altLang="zh-TW" sz="46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校長</a:t>
            </a:r>
            <a:r>
              <a:rPr lang="en-US" altLang="zh-TW" sz="4600" dirty="0">
                <a:solidFill>
                  <a:srgbClr val="FF0000"/>
                </a:solidFill>
                <a:latin typeface="+mj-ea"/>
                <a:ea typeface="+mj-ea"/>
              </a:rPr>
              <a:t>+4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主任</a:t>
            </a:r>
            <a:r>
              <a:rPr lang="en-US" altLang="zh-TW" sz="4600" dirty="0">
                <a:solidFill>
                  <a:srgbClr val="FF0000"/>
                </a:solidFill>
                <a:latin typeface="+mj-ea"/>
                <a:ea typeface="+mj-ea"/>
              </a:rPr>
              <a:t>+3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級導</a:t>
            </a:r>
            <a:r>
              <a:rPr lang="en-US" altLang="zh-TW" sz="4600" dirty="0">
                <a:solidFill>
                  <a:srgbClr val="FF0000"/>
                </a:solidFill>
                <a:latin typeface="+mj-ea"/>
                <a:ea typeface="+mj-ea"/>
              </a:rPr>
              <a:t>+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理事長</a:t>
            </a:r>
            <a:r>
              <a:rPr lang="en-US" altLang="zh-TW" sz="4600" dirty="0">
                <a:solidFill>
                  <a:srgbClr val="FF0000"/>
                </a:solidFill>
                <a:latin typeface="+mj-ea"/>
                <a:ea typeface="+mj-ea"/>
              </a:rPr>
              <a:t>     </a:t>
            </a:r>
          </a:p>
          <a:p>
            <a:pPr marL="0" indent="0">
              <a:buNone/>
            </a:pPr>
            <a:r>
              <a:rPr lang="en-US" altLang="zh-TW" sz="4100" dirty="0">
                <a:latin typeface="+mj-ea"/>
                <a:ea typeface="+mj-ea"/>
              </a:rPr>
              <a:t>                        </a:t>
            </a:r>
            <a:r>
              <a:rPr lang="en-US" altLang="zh-TW" sz="3600" dirty="0">
                <a:latin typeface="+mj-ea"/>
                <a:ea typeface="+mj-ea"/>
              </a:rPr>
              <a:t>(</a:t>
            </a:r>
            <a:r>
              <a:rPr lang="zh-TW" altLang="en-US" sz="3600" dirty="0">
                <a:latin typeface="+mj-ea"/>
                <a:ea typeface="+mj-ea"/>
              </a:rPr>
              <a:t>依議題：加業務單位主任）</a:t>
            </a:r>
            <a:endParaRPr lang="en-US" altLang="zh-TW" sz="3600" dirty="0">
              <a:latin typeface="+mj-ea"/>
              <a:ea typeface="+mj-ea"/>
            </a:endParaRPr>
          </a:p>
          <a:p>
            <a:pPr marL="742950" indent="-742950">
              <a:buFont typeface="+mj-ea"/>
              <a:buAutoNum type="ea1ChtPeriod" startAt="2"/>
            </a:pPr>
            <a:r>
              <a:rPr lang="zh-TW" altLang="en-US" sz="4600" dirty="0">
                <a:solidFill>
                  <a:srgbClr val="0000FF"/>
                </a:solidFill>
                <a:latin typeface="+mj-ea"/>
                <a:ea typeface="+mj-ea"/>
              </a:rPr>
              <a:t>職掌</a:t>
            </a:r>
            <a:r>
              <a:rPr lang="en-US" altLang="zh-TW" sz="46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r>
              <a:rPr lang="zh-TW" altLang="en-US" sz="4100" dirty="0">
                <a:latin typeface="+mj-ea"/>
                <a:ea typeface="+mj-ea"/>
              </a:rPr>
              <a:t>    </a:t>
            </a:r>
            <a:r>
              <a:rPr lang="zh-TW" altLang="en-US" sz="4600" dirty="0">
                <a:latin typeface="+mj-ea"/>
                <a:ea typeface="+mj-ea"/>
              </a:rPr>
              <a:t>討論學校行事</a:t>
            </a:r>
            <a:r>
              <a:rPr lang="en-US" altLang="zh-TW" sz="4600" dirty="0">
                <a:latin typeface="+mj-ea"/>
                <a:ea typeface="+mj-ea"/>
              </a:rPr>
              <a:t>，</a:t>
            </a:r>
            <a:r>
              <a:rPr lang="zh-TW" altLang="en-US" sz="4600" dirty="0">
                <a:latin typeface="+mj-ea"/>
                <a:ea typeface="+mj-ea"/>
              </a:rPr>
              <a:t>各處室與教師代表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取得共識</a:t>
            </a:r>
            <a:endParaRPr lang="en-US" altLang="zh-TW" sz="460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4600" dirty="0">
                <a:latin typeface="+mj-ea"/>
                <a:ea typeface="+mj-ea"/>
              </a:rPr>
              <a:t>   </a:t>
            </a:r>
            <a:r>
              <a:rPr lang="en-US" altLang="zh-TW" sz="4600" dirty="0">
                <a:latin typeface="+mj-ea"/>
                <a:ea typeface="+mj-ea"/>
              </a:rPr>
              <a:t>(</a:t>
            </a:r>
            <a:r>
              <a:rPr lang="zh-TW" altLang="en-US" sz="4600" dirty="0">
                <a:latin typeface="+mj-ea"/>
                <a:ea typeface="+mj-ea"/>
              </a:rPr>
              <a:t>導師會報會前會</a:t>
            </a:r>
            <a:r>
              <a:rPr lang="en-US" altLang="zh-TW" sz="4600" dirty="0">
                <a:latin typeface="+mj-ea"/>
                <a:ea typeface="+mj-ea"/>
              </a:rPr>
              <a:t>)</a:t>
            </a:r>
            <a:r>
              <a:rPr lang="zh-TW" altLang="en-US" sz="4600" dirty="0">
                <a:latin typeface="+mj-ea"/>
                <a:ea typeface="+mj-ea"/>
              </a:rPr>
              <a:t>。</a:t>
            </a:r>
            <a:endParaRPr lang="en-US" altLang="zh-TW" sz="4600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4600" dirty="0">
              <a:latin typeface="+mj-ea"/>
              <a:ea typeface="+mj-ea"/>
            </a:endParaRPr>
          </a:p>
          <a:p>
            <a:pPr marL="514350" indent="-514350">
              <a:buFont typeface="+mj-ea"/>
              <a:buAutoNum type="ea1ChtPeriod" startAt="3"/>
            </a:pPr>
            <a:r>
              <a:rPr lang="zh-TW" altLang="en-US" sz="4600" dirty="0">
                <a:solidFill>
                  <a:srgbClr val="0000FF"/>
                </a:solidFill>
                <a:latin typeface="+mj-ea"/>
                <a:ea typeface="+mj-ea"/>
              </a:rPr>
              <a:t>開會頻率</a:t>
            </a:r>
            <a:r>
              <a:rPr lang="en-US" altLang="zh-TW" sz="46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</a:p>
          <a:p>
            <a:pPr marL="0" indent="0">
              <a:buNone/>
            </a:pP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     每月</a:t>
            </a:r>
            <a:r>
              <a:rPr lang="en-US" altLang="zh-TW" sz="4600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TW" altLang="en-US" sz="4600" dirty="0">
                <a:solidFill>
                  <a:srgbClr val="FF0000"/>
                </a:solidFill>
                <a:latin typeface="+mj-ea"/>
                <a:ea typeface="+mj-ea"/>
              </a:rPr>
              <a:t>次</a:t>
            </a:r>
            <a:r>
              <a:rPr lang="zh-TW" altLang="en-US" sz="4600" dirty="0">
                <a:latin typeface="+mj-ea"/>
                <a:ea typeface="+mj-ea"/>
              </a:rPr>
              <a:t>為原則</a:t>
            </a:r>
            <a:r>
              <a:rPr lang="en-US" altLang="zh-TW" sz="4600" dirty="0">
                <a:latin typeface="+mj-ea"/>
                <a:ea typeface="+mj-ea"/>
              </a:rPr>
              <a:t>，</a:t>
            </a:r>
            <a:r>
              <a:rPr lang="zh-TW" altLang="en-US" sz="4600" dirty="0">
                <a:latin typeface="+mj-ea"/>
                <a:ea typeface="+mj-ea"/>
              </a:rPr>
              <a:t>必要時得加開。</a:t>
            </a:r>
            <a:br>
              <a:rPr lang="en-US" altLang="zh-TW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3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3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308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行政會議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文書組</a:t>
            </a:r>
          </a:p>
        </p:txBody>
      </p:sp>
    </p:spTree>
    <p:extLst>
      <p:ext uri="{BB962C8B-B14F-4D97-AF65-F5344CB8AC3E}">
        <p14:creationId xmlns:p14="http://schemas.microsoft.com/office/powerpoint/2010/main" val="27440399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行政會議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755576" y="1268760"/>
            <a:ext cx="8229600" cy="4896544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ea"/>
              <a:buAutoNum type="ea1ChtPeriod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組織成員</a:t>
            </a:r>
            <a: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校長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+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處室主任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+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組長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+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副組長</a:t>
            </a:r>
            <a:br>
              <a:rPr lang="en-US" altLang="zh-TW" sz="3500" dirty="0">
                <a:latin typeface="+mj-ea"/>
                <a:ea typeface="+mj-ea"/>
              </a:rPr>
            </a:br>
            <a:r>
              <a:rPr lang="en-US" altLang="zh-TW" sz="3500" dirty="0">
                <a:latin typeface="+mj-ea"/>
                <a:ea typeface="+mj-ea"/>
              </a:rPr>
              <a:t>                     </a:t>
            </a:r>
          </a:p>
          <a:p>
            <a:pPr marL="457200" indent="-457200">
              <a:buFont typeface="+mj-ea"/>
              <a:buAutoNum type="ea1ChtPeriod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職掌</a:t>
            </a:r>
            <a: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  <a:b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</a:br>
            <a: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  <a:t>  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主題式探討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TW" altLang="en-US" sz="3000" dirty="0">
                <a:latin typeface="+mj-ea"/>
                <a:ea typeface="+mj-ea"/>
              </a:rPr>
              <a:t>訂定主題宣導或知能研習</a:t>
            </a:r>
            <a:r>
              <a:rPr lang="zh-TW" altLang="en-US" sz="3500" dirty="0">
                <a:latin typeface="微軟正黑體" panose="020B0604030504040204" pitchFamily="34" charset="-120"/>
              </a:rPr>
              <a:t>。</a:t>
            </a:r>
            <a:endParaRPr lang="en-US" altLang="zh-TW" sz="350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3500" dirty="0">
                <a:latin typeface="+mj-ea"/>
                <a:ea typeface="+mj-ea"/>
              </a:rPr>
              <a:t>       研討各處室工作推展執行情形</a:t>
            </a:r>
            <a:r>
              <a:rPr lang="zh-TW" altLang="en-US" sz="3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br>
              <a:rPr lang="en-US" altLang="zh-TW" sz="3500" dirty="0">
                <a:latin typeface="+mj-ea"/>
                <a:ea typeface="+mj-ea"/>
              </a:rPr>
            </a:br>
            <a:r>
              <a:rPr lang="en-US" altLang="zh-TW" sz="3500" dirty="0">
                <a:latin typeface="+mj-ea"/>
                <a:ea typeface="+mj-ea"/>
              </a:rPr>
              <a:t>       </a:t>
            </a:r>
            <a:r>
              <a:rPr lang="zh-TW" altLang="en-US" sz="3500" dirty="0">
                <a:latin typeface="+mj-ea"/>
                <a:ea typeface="+mj-ea"/>
              </a:rPr>
              <a:t>討論學校行事</a:t>
            </a:r>
            <a:r>
              <a:rPr lang="en-US" altLang="zh-TW" sz="3500" dirty="0">
                <a:latin typeface="+mj-ea"/>
                <a:ea typeface="+mj-ea"/>
              </a:rPr>
              <a:t>，</a:t>
            </a:r>
            <a:r>
              <a:rPr lang="zh-TW" altLang="en-US" sz="3500" dirty="0">
                <a:latin typeface="+mj-ea"/>
                <a:ea typeface="+mj-ea"/>
              </a:rPr>
              <a:t>各處分工及協調</a:t>
            </a:r>
            <a:r>
              <a:rPr lang="zh-TW" altLang="en-US" sz="3500" dirty="0">
                <a:latin typeface="微軟正黑體" panose="020B0604030504040204" pitchFamily="34" charset="-120"/>
              </a:rPr>
              <a:t>。</a:t>
            </a:r>
            <a:endParaRPr lang="en-US" altLang="zh-TW" sz="35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3500" dirty="0">
              <a:latin typeface="+mj-ea"/>
              <a:ea typeface="+mj-ea"/>
            </a:endParaRPr>
          </a:p>
          <a:p>
            <a:pPr marL="514350" indent="-514350">
              <a:buFont typeface="+mj-ea"/>
              <a:buAutoNum type="ea1ChtPeriod" startAt="3"/>
            </a:pPr>
            <a:r>
              <a:rPr lang="zh-TW" altLang="en-US" sz="3500" dirty="0">
                <a:solidFill>
                  <a:srgbClr val="0000FF"/>
                </a:solidFill>
                <a:latin typeface="+mj-ea"/>
                <a:ea typeface="+mj-ea"/>
              </a:rPr>
              <a:t>開會頻率</a:t>
            </a:r>
            <a: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  <a:t>：</a:t>
            </a:r>
            <a:br>
              <a:rPr lang="en-US" altLang="zh-TW" sz="3500" dirty="0">
                <a:solidFill>
                  <a:srgbClr val="0000FF"/>
                </a:solidFill>
                <a:latin typeface="+mj-ea"/>
                <a:ea typeface="+mj-ea"/>
              </a:rPr>
            </a:b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每月</a:t>
            </a:r>
            <a:r>
              <a:rPr lang="en-US" altLang="zh-TW" sz="3500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TW" altLang="en-US" sz="3500" dirty="0">
                <a:solidFill>
                  <a:srgbClr val="FF0000"/>
                </a:solidFill>
                <a:latin typeface="+mj-ea"/>
                <a:ea typeface="+mj-ea"/>
              </a:rPr>
              <a:t>次</a:t>
            </a:r>
            <a:r>
              <a:rPr lang="zh-TW" altLang="en-US" sz="3500" dirty="0">
                <a:latin typeface="+mj-ea"/>
                <a:ea typeface="+mj-ea"/>
              </a:rPr>
              <a:t>為原則</a:t>
            </a:r>
            <a:r>
              <a:rPr lang="en-US" altLang="zh-TW" sz="3500" dirty="0">
                <a:latin typeface="+mj-ea"/>
                <a:ea typeface="+mj-ea"/>
              </a:rPr>
              <a:t>，</a:t>
            </a:r>
            <a:r>
              <a:rPr lang="zh-TW" altLang="en-US" sz="3500" dirty="0">
                <a:latin typeface="+mj-ea"/>
                <a:ea typeface="+mj-ea"/>
              </a:rPr>
              <a:t>必要時得加開。</a:t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1809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學生輔導工作委員會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37916794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學生輔導工作委員會</a:t>
            </a:r>
            <a:r>
              <a:rPr lang="en-US" altLang="zh-TW" sz="2000" b="1" dirty="0">
                <a:solidFill>
                  <a:srgbClr val="0000FF"/>
                </a:solidFill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</a:rPr>
              <a:t>家庭教育委員會</a:t>
            </a:r>
            <a:r>
              <a:rPr lang="en-US" altLang="zh-TW" sz="2000" b="1" dirty="0">
                <a:solidFill>
                  <a:srgbClr val="0000FF"/>
                </a:solidFill>
              </a:rPr>
              <a:t>)</a:t>
            </a:r>
            <a:endParaRPr lang="zh-TW" altLang="en-US" sz="2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28800"/>
            <a:ext cx="7643192" cy="4525963"/>
          </a:xfrm>
        </p:spPr>
        <p:txBody>
          <a:bodyPr>
            <a:normAutofit fontScale="92500"/>
          </a:bodyPr>
          <a:lstStyle/>
          <a:p>
            <a:r>
              <a:rPr lang="zh-TW" altLang="en-US" dirty="0"/>
              <a:t>組織成員：校長、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教務主任</a:t>
            </a:r>
            <a:r>
              <a:rPr lang="zh-TW" altLang="en-US" dirty="0"/>
              <a:t>、學務主任、</a:t>
            </a:r>
            <a:r>
              <a:rPr lang="zh-TW" altLang="zh-TW" dirty="0"/>
              <a:t>輔導主任、</a:t>
            </a:r>
            <a:r>
              <a:rPr lang="zh-TW" altLang="en-US" dirty="0"/>
              <a:t>輔導組長、教師會、級導師、家長代表、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輔導教師、職員工代表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護理師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r>
              <a:rPr lang="zh-TW" altLang="en-US" dirty="0"/>
              <a:t>開會頻率：學年</a:t>
            </a:r>
            <a:r>
              <a:rPr lang="en-US" altLang="zh-TW" dirty="0"/>
              <a:t>(</a:t>
            </a:r>
            <a:r>
              <a:rPr lang="zh-TW" altLang="en-US" dirty="0"/>
              <a:t>期</a:t>
            </a:r>
            <a:r>
              <a:rPr lang="en-US" altLang="zh-TW" dirty="0"/>
              <a:t>)</a:t>
            </a:r>
            <a:r>
              <a:rPr lang="zh-TW" altLang="en-US" dirty="0"/>
              <a:t>初或學年</a:t>
            </a:r>
            <a:r>
              <a:rPr lang="en-US" altLang="zh-TW" dirty="0"/>
              <a:t>(</a:t>
            </a:r>
            <a:r>
              <a:rPr lang="zh-TW" altLang="en-US" dirty="0"/>
              <a:t>期</a:t>
            </a:r>
            <a:r>
              <a:rPr lang="en-US" altLang="zh-TW" dirty="0"/>
              <a:t>)</a:t>
            </a:r>
            <a:r>
              <a:rPr lang="zh-TW" altLang="en-US" dirty="0"/>
              <a:t>末</a:t>
            </a:r>
            <a:endParaRPr lang="en-US" altLang="zh-TW" dirty="0"/>
          </a:p>
          <a:p>
            <a:r>
              <a:rPr lang="zh-TW" altLang="en-US" dirty="0"/>
              <a:t>工作任務：</a:t>
            </a:r>
            <a:endParaRPr lang="en-US" altLang="zh-TW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/>
              <a:t>統整各單位相關資源及結合民間資源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規劃辦理親師生輔導工作相關活動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落實並檢視實施成果。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38179105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個案轉介會議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2723507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個案轉介會議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組織成員：</a:t>
            </a:r>
            <a:r>
              <a:rPr lang="zh-TW" altLang="zh-TW" dirty="0"/>
              <a:t>輔導主任、</a:t>
            </a:r>
            <a:r>
              <a:rPr lang="zh-TW" altLang="en-US" dirty="0"/>
              <a:t>輔導組長、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特教組長</a:t>
            </a:r>
            <a:r>
              <a:rPr lang="zh-TW" altLang="en-US" dirty="0"/>
              <a:t>、導師、輔導教師、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特教教師</a:t>
            </a:r>
            <a:r>
              <a:rPr lang="zh-TW" altLang="en-US" dirty="0"/>
              <a:t>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專業輔導人員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心理師、社工師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r>
              <a:rPr lang="zh-TW" altLang="en-US" dirty="0"/>
              <a:t>開會頻率：視需求而定</a:t>
            </a:r>
            <a:endParaRPr lang="en-US" altLang="zh-TW" dirty="0"/>
          </a:p>
          <a:p>
            <a:r>
              <a:rPr lang="zh-TW" altLang="en-US" kern="100" dirty="0"/>
              <a:t>工作任務：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確認學生問題及需求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擬訂輔導目標、策略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擬訂系統分工及期程。</a:t>
            </a: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190092344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轉銜評估會議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7738535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轉銜評估會議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組織成員：</a:t>
            </a:r>
            <a:r>
              <a:rPr lang="zh-TW" altLang="zh-TW" dirty="0"/>
              <a:t>輔導主任、</a:t>
            </a:r>
            <a:r>
              <a:rPr lang="zh-TW" altLang="en-US" dirty="0"/>
              <a:t>輔導組長、七導、九導、輔導教師、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專業輔導人員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心理師、社工師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r>
              <a:rPr lang="zh-TW" altLang="en-US" dirty="0"/>
              <a:t>開會頻率：七上學期初及九下畢業前</a:t>
            </a:r>
            <a:endParaRPr lang="en-US" altLang="zh-TW" dirty="0"/>
          </a:p>
          <a:p>
            <a:r>
              <a:rPr lang="zh-TW" altLang="en-US" kern="100" dirty="0"/>
              <a:t>工作任務：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評估所接收轉銜學生之後續個管及處遇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即將畢業或轉學之受輔學生，進行下一個學習階段之轉銜評估。</a:t>
            </a: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7523831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個案會議及個案研討會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349852170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個案會議及個案研討會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853134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/>
              <a:t>組織成員：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校長、學務主任、教務主任</a:t>
            </a:r>
            <a:r>
              <a:rPr lang="zh-TW" altLang="en-US" dirty="0"/>
              <a:t>、</a:t>
            </a:r>
            <a:r>
              <a:rPr lang="zh-TW" altLang="zh-TW" dirty="0"/>
              <a:t>輔導主任、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生教組長</a:t>
            </a:r>
            <a:r>
              <a:rPr lang="zh-TW" altLang="en-US" dirty="0"/>
              <a:t>、輔導組長、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特教組長</a:t>
            </a:r>
            <a:r>
              <a:rPr lang="zh-TW" altLang="en-US" dirty="0"/>
              <a:t>、輔導教師、特教教師、導師、該班任課教師、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專業輔導人員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心理師、社工師</a:t>
            </a:r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r>
              <a:rPr lang="zh-TW" altLang="en-US" dirty="0"/>
              <a:t>開會頻率：視需求而定</a:t>
            </a:r>
            <a:endParaRPr lang="en-US" altLang="zh-TW" dirty="0"/>
          </a:p>
          <a:p>
            <a:r>
              <a:rPr lang="zh-TW" altLang="en-US" kern="100" dirty="0"/>
              <a:t>工作任務：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視輔導人員與受輔學生需求適時召開，進行輔導策略討論、資源整合或評估是否結案</a:t>
            </a:r>
            <a:endParaRPr lang="en-US" altLang="zh-TW" kern="100" dirty="0"/>
          </a:p>
          <a:p>
            <a:pPr marL="514350" indent="-514350">
              <a:buFont typeface="+mj-lt"/>
              <a:buAutoNum type="arabicPeriod"/>
            </a:pPr>
            <a:r>
              <a:rPr lang="zh-TW" altLang="en-US" kern="100" dirty="0"/>
              <a:t>府人員對受輔學生議題或輔導專業成長有需求時召開。</a:t>
            </a: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34825567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生命教育推動小組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  <a:r>
              <a:rPr lang="en-US" altLang="zh-TW" dirty="0"/>
              <a:t>(</a:t>
            </a:r>
            <a:r>
              <a:rPr lang="zh-TW" altLang="en-US" dirty="0"/>
              <a:t>副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0339736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生命教育推動小組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853134"/>
          </a:xfrm>
        </p:spPr>
        <p:txBody>
          <a:bodyPr>
            <a:normAutofit/>
          </a:bodyPr>
          <a:lstStyle/>
          <a:p>
            <a:r>
              <a:rPr lang="zh-TW" altLang="en-US" dirty="0"/>
              <a:t>組織成員：校長、</a:t>
            </a:r>
            <a:r>
              <a:rPr lang="zh-TW" altLang="zh-TW" dirty="0"/>
              <a:t> 教務主任、學務主任、輔導主任、總務主任、</a:t>
            </a:r>
            <a:r>
              <a:rPr lang="zh-TW" altLang="en-US" dirty="0"/>
              <a:t>教學組長、訓育組長、輔導組長、各年級級導師、家長代表</a:t>
            </a:r>
            <a:endParaRPr lang="en-US" altLang="zh-TW" dirty="0"/>
          </a:p>
          <a:p>
            <a:r>
              <a:rPr lang="zh-TW" altLang="en-US" dirty="0"/>
              <a:t>開會頻率：一學期一次</a:t>
            </a:r>
            <a:endParaRPr lang="en-US" altLang="zh-TW" dirty="0"/>
          </a:p>
          <a:p>
            <a:r>
              <a:rPr lang="zh-TW" altLang="en-US" dirty="0"/>
              <a:t>工作內容：</a:t>
            </a:r>
            <a:endParaRPr lang="en-US" altLang="zh-TW" dirty="0"/>
          </a:p>
          <a:p>
            <a:pPr lvl="1"/>
            <a:r>
              <a:rPr lang="zh-TW" altLang="en-US" dirty="0"/>
              <a:t>通過生命教育執行計畫</a:t>
            </a:r>
            <a:endParaRPr lang="en-US" altLang="zh-TW" dirty="0"/>
          </a:p>
          <a:p>
            <a:pPr lvl="1"/>
            <a:r>
              <a:rPr lang="zh-TW" altLang="en-US" dirty="0"/>
              <a:t>輔導抱報出刊內容</a:t>
            </a:r>
            <a:endParaRPr lang="en-US" altLang="zh-TW" dirty="0"/>
          </a:p>
          <a:p>
            <a:pPr lvl="1"/>
            <a:r>
              <a:rPr lang="zh-TW" altLang="en-US" dirty="0"/>
              <a:t>生命教育融入教學設計</a:t>
            </a:r>
            <a:endParaRPr lang="en-US" altLang="zh-TW" dirty="0"/>
          </a:p>
          <a:p>
            <a:pPr lvl="1"/>
            <a:r>
              <a:rPr lang="zh-TW" altLang="zh-TW" kern="100" dirty="0"/>
              <a:t>小團體課程設計</a:t>
            </a: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C267A084-0E59-4A5E-BD26-A09F78E92B02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18062706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中輟個案會議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  <a:r>
              <a:rPr lang="en-US" altLang="zh-TW" dirty="0"/>
              <a:t>(</a:t>
            </a:r>
            <a:r>
              <a:rPr lang="zh-TW" altLang="en-US" dirty="0"/>
              <a:t>副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73183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中輟個案會議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組織成員：</a:t>
            </a:r>
            <a:r>
              <a:rPr lang="zh-TW" altLang="zh-TW" dirty="0"/>
              <a:t>輔導主任、</a:t>
            </a:r>
            <a:r>
              <a:rPr lang="zh-TW" altLang="en-US" dirty="0"/>
              <a:t>註冊組長、生教組長、輔導正副組長、導師、輔導教師、家長</a:t>
            </a:r>
            <a:endParaRPr lang="en-US" altLang="zh-TW" dirty="0"/>
          </a:p>
          <a:p>
            <a:r>
              <a:rPr lang="zh-TW" altLang="en-US" dirty="0"/>
              <a:t>開會頻率：一個月一次</a:t>
            </a:r>
            <a:endParaRPr lang="en-US" altLang="zh-TW" dirty="0"/>
          </a:p>
          <a:p>
            <a:r>
              <a:rPr lang="zh-TW" altLang="en-US" dirty="0"/>
              <a:t>工作內容：</a:t>
            </a:r>
            <a:endParaRPr lang="en-US" altLang="zh-TW" dirty="0"/>
          </a:p>
          <a:p>
            <a:pPr lvl="1"/>
            <a:r>
              <a:rPr lang="zh-TW" altLang="en-US" dirty="0"/>
              <a:t>討論中輟個案輔導策略</a:t>
            </a:r>
            <a:endParaRPr lang="en-US" altLang="zh-TW" kern="100" dirty="0"/>
          </a:p>
          <a:p>
            <a:pPr lvl="1"/>
            <a:r>
              <a:rPr lang="zh-TW" altLang="en-US" dirty="0"/>
              <a:t>確認教、學、輔合作方向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257307175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中輟復學安置會議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  <a:r>
              <a:rPr lang="en-US" altLang="zh-TW" dirty="0"/>
              <a:t>(</a:t>
            </a:r>
            <a:r>
              <a:rPr lang="zh-TW" altLang="en-US" dirty="0"/>
              <a:t>副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106955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中輟復學安置會議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組織成員：校長、</a:t>
            </a:r>
            <a:r>
              <a:rPr lang="zh-TW" altLang="zh-TW" dirty="0"/>
              <a:t> 教務主任、學務主任、輔導主任</a:t>
            </a:r>
            <a:r>
              <a:rPr lang="zh-TW" altLang="en-US" dirty="0"/>
              <a:t>、輔導組長、導師、輔導教師、家長</a:t>
            </a:r>
            <a:endParaRPr lang="en-US" altLang="zh-TW" dirty="0"/>
          </a:p>
          <a:p>
            <a:r>
              <a:rPr lang="zh-TW" altLang="en-US" dirty="0"/>
              <a:t>開會頻率：視需求而定</a:t>
            </a:r>
            <a:endParaRPr lang="en-US" altLang="zh-TW" dirty="0"/>
          </a:p>
          <a:p>
            <a:r>
              <a:rPr lang="zh-TW" altLang="en-US" dirty="0"/>
              <a:t>工作內容：</a:t>
            </a:r>
            <a:endParaRPr lang="en-US" altLang="zh-TW" dirty="0"/>
          </a:p>
          <a:p>
            <a:pPr lvl="1"/>
            <a:r>
              <a:rPr lang="zh-TW" altLang="en-US" dirty="0"/>
              <a:t>中輟生返校安置、教學</a:t>
            </a:r>
            <a:endParaRPr lang="en-US" altLang="zh-TW" dirty="0"/>
          </a:p>
          <a:p>
            <a:pPr lvl="1"/>
            <a:r>
              <a:rPr lang="zh-TW" altLang="en-US" dirty="0"/>
              <a:t>規劃返校後相關輔導工作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C70A4F7-C8E4-4CE9-BEE0-8E0389C976D7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23499552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高關懷課程工作執行小組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輔導組</a:t>
            </a:r>
            <a:r>
              <a:rPr lang="en-US" altLang="zh-TW" dirty="0"/>
              <a:t>(</a:t>
            </a:r>
            <a:r>
              <a:rPr lang="zh-TW" altLang="en-US" dirty="0"/>
              <a:t>副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9831964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高關懷課程工作執行小組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組織成員：校長、</a:t>
            </a:r>
            <a:r>
              <a:rPr lang="zh-TW" altLang="zh-TW" dirty="0"/>
              <a:t> 教務主任、學務主任、</a:t>
            </a:r>
            <a:r>
              <a:rPr lang="zh-TW" altLang="zh-TW" b="1" dirty="0"/>
              <a:t>輔導主任</a:t>
            </a:r>
            <a:r>
              <a:rPr lang="zh-TW" altLang="zh-TW" dirty="0"/>
              <a:t>、總務主任、</a:t>
            </a:r>
            <a:r>
              <a:rPr lang="zh-TW" altLang="en-US" dirty="0"/>
              <a:t>教學組長、</a:t>
            </a:r>
            <a:r>
              <a:rPr lang="zh-TW" altLang="en-US" b="1" dirty="0"/>
              <a:t>輔導正副組長</a:t>
            </a:r>
            <a:r>
              <a:rPr lang="zh-TW" altLang="en-US" dirty="0"/>
              <a:t>、家長代表、</a:t>
            </a:r>
            <a:r>
              <a:rPr lang="zh-TW" altLang="en-US" b="1" dirty="0"/>
              <a:t>導師</a:t>
            </a:r>
            <a:endParaRPr lang="en-US" altLang="zh-TW" b="1" dirty="0"/>
          </a:p>
          <a:p>
            <a:r>
              <a:rPr lang="zh-TW" altLang="en-US" dirty="0"/>
              <a:t>開會頻率：一學期一次</a:t>
            </a:r>
            <a:endParaRPr lang="en-US" altLang="zh-TW" dirty="0"/>
          </a:p>
          <a:p>
            <a:r>
              <a:rPr lang="zh-TW" altLang="en-US" dirty="0"/>
              <a:t>工作內容：</a:t>
            </a:r>
            <a:endParaRPr lang="en-US" altLang="zh-TW" dirty="0"/>
          </a:p>
          <a:p>
            <a:pPr lvl="1"/>
            <a:r>
              <a:rPr lang="zh-TW" altLang="en-US" dirty="0"/>
              <a:t>確認學期課程內容</a:t>
            </a:r>
            <a:endParaRPr lang="en-US" altLang="zh-TW" dirty="0"/>
          </a:p>
          <a:p>
            <a:pPr lvl="1"/>
            <a:r>
              <a:rPr lang="zh-TW" altLang="en-US" dirty="0"/>
              <a:t>確認高關懷學生名單</a:t>
            </a:r>
            <a:endParaRPr lang="en-US" altLang="zh-TW" dirty="0"/>
          </a:p>
          <a:p>
            <a:pPr lvl="1"/>
            <a:r>
              <a:rPr lang="zh-TW" altLang="en-US" dirty="0"/>
              <a:t>確認</a:t>
            </a:r>
            <a:r>
              <a:rPr lang="zh-TW" altLang="en-US" kern="100" dirty="0"/>
              <a:t>高關懷學生銷曠辦法</a:t>
            </a: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9669C89-B2E3-4252-BF09-A3594A49EE64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輔導組</a:t>
            </a:r>
          </a:p>
        </p:txBody>
      </p:sp>
    </p:spTree>
    <p:extLst>
      <p:ext uri="{BB962C8B-B14F-4D97-AF65-F5344CB8AC3E}">
        <p14:creationId xmlns:p14="http://schemas.microsoft.com/office/powerpoint/2010/main" val="32699741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生涯發展教育工作執行委員會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資料組</a:t>
            </a:r>
          </a:p>
        </p:txBody>
      </p:sp>
    </p:spTree>
    <p:extLst>
      <p:ext uri="{BB962C8B-B14F-4D97-AF65-F5344CB8AC3E}">
        <p14:creationId xmlns:p14="http://schemas.microsoft.com/office/powerpoint/2010/main" val="298209246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67610"/>
          </a:xfrm>
        </p:spPr>
        <p:txBody>
          <a:bodyPr>
            <a:normAutofit/>
          </a:bodyPr>
          <a:lstStyle/>
          <a:p>
            <a:r>
              <a:rPr lang="zh-TW" altLang="en-US" sz="4000" b="1" spc="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生涯發展教育工作執行委員會 </a:t>
            </a:r>
            <a:endParaRPr lang="zh-TW" altLang="en-US" sz="4000" b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504A51D-C653-44DF-9492-4CC6B1A3D29E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資料組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59779624-D1EC-42F0-B763-73A3EFE6C65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15617" y="1124744"/>
          <a:ext cx="6840761" cy="524019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015896">
                  <a:extLst>
                    <a:ext uri="{9D8B030D-6E8A-4147-A177-3AD203B41FA5}">
                      <a16:colId xmlns:a16="http://schemas.microsoft.com/office/drawing/2014/main" val="397223524"/>
                    </a:ext>
                  </a:extLst>
                </a:gridCol>
                <a:gridCol w="1389205">
                  <a:extLst>
                    <a:ext uri="{9D8B030D-6E8A-4147-A177-3AD203B41FA5}">
                      <a16:colId xmlns:a16="http://schemas.microsoft.com/office/drawing/2014/main" val="1359937683"/>
                    </a:ext>
                  </a:extLst>
                </a:gridCol>
                <a:gridCol w="1389205">
                  <a:extLst>
                    <a:ext uri="{9D8B030D-6E8A-4147-A177-3AD203B41FA5}">
                      <a16:colId xmlns:a16="http://schemas.microsoft.com/office/drawing/2014/main" val="2908873619"/>
                    </a:ext>
                  </a:extLst>
                </a:gridCol>
                <a:gridCol w="3046455">
                  <a:extLst>
                    <a:ext uri="{9D8B030D-6E8A-4147-A177-3AD203B41FA5}">
                      <a16:colId xmlns:a16="http://schemas.microsoft.com/office/drawing/2014/main" val="1136859406"/>
                    </a:ext>
                  </a:extLst>
                </a:gridCol>
              </a:tblGrid>
              <a:tr h="1081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工作組別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職稱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姓名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工作執掌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3929909513"/>
                  </a:ext>
                </a:extLst>
              </a:tr>
              <a:tr h="277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召集人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校長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施青珍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督導全校生涯發展教育之進行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166020741"/>
                  </a:ext>
                </a:extLst>
              </a:tr>
              <a:tr h="313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副召集人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教務主任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陳信全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協助課程規劃及活動企劃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646342844"/>
                  </a:ext>
                </a:extLst>
              </a:tr>
              <a:tr h="2755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執行秘書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輔導主任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劉松英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569472"/>
                  </a:ext>
                </a:extLst>
              </a:tr>
              <a:tr h="4962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行政組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學務主任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總務主任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廖奕璿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周志群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1.</a:t>
                      </a:r>
                      <a:r>
                        <a:rPr lang="zh-TW" sz="1400" kern="100">
                          <a:effectLst/>
                        </a:rPr>
                        <a:t>協助課程及活動之進行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2.</a:t>
                      </a:r>
                      <a:r>
                        <a:rPr lang="zh-TW" sz="1400" kern="100">
                          <a:effectLst/>
                        </a:rPr>
                        <a:t>採購、經費核銷及執行成效考核等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3833280265"/>
                  </a:ext>
                </a:extLst>
              </a:tr>
              <a:tr h="354454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教學組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教學組長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徐啟翔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</a:t>
                      </a:r>
                      <a:r>
                        <a:rPr lang="zh-TW" sz="1400" kern="100" dirty="0">
                          <a:effectLst/>
                        </a:rPr>
                        <a:t>協助課程及活動之進行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2.</a:t>
                      </a:r>
                      <a:r>
                        <a:rPr lang="zh-TW" sz="1400" kern="100" dirty="0">
                          <a:effectLst/>
                        </a:rPr>
                        <a:t>生涯規劃教育融入各領域教學課程</a:t>
                      </a:r>
                      <a:r>
                        <a:rPr lang="zh-TW" altLang="en-US" sz="1400" kern="100" dirty="0">
                          <a:effectLst/>
                        </a:rPr>
                        <a:t> </a:t>
                      </a:r>
                      <a:endParaRPr lang="en-US" altLang="zh-TW" sz="1400" kern="100" dirty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>
                          <a:effectLst/>
                        </a:rPr>
                        <a:t>   </a:t>
                      </a:r>
                      <a:r>
                        <a:rPr lang="zh-TW" sz="1400" kern="100" dirty="0">
                          <a:effectLst/>
                        </a:rPr>
                        <a:t>規劃與執行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772251125"/>
                  </a:ext>
                </a:extLst>
              </a:tr>
              <a:tr h="15881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領域召集人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國文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林書盟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英文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范育嘉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數學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陳建彰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自然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李梅菁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社會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鄭秀玲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藝文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許家輔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健體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賴冠成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綜合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宋沛晴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zh-TW" sz="1400" kern="100" dirty="0">
                          <a:effectLst/>
                        </a:rPr>
                        <a:t>科技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zh-TW" sz="1400" kern="100" dirty="0">
                          <a:effectLst/>
                        </a:rPr>
                        <a:t>楊東一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949919"/>
                  </a:ext>
                </a:extLst>
              </a:tr>
              <a:tr h="720755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活動組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資料組長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輔導組長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訓育組長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李彥儂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張荃蓁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黃錦鉅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</a:t>
                      </a:r>
                      <a:r>
                        <a:rPr lang="zh-TW" sz="1400" kern="100" dirty="0">
                          <a:effectLst/>
                        </a:rPr>
                        <a:t>協助課程及活動之進行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2.</a:t>
                      </a:r>
                      <a:r>
                        <a:rPr lang="zh-TW" sz="1400" kern="100" dirty="0">
                          <a:effectLst/>
                        </a:rPr>
                        <a:t>生涯發展教育活動之規劃與執行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747004721"/>
                  </a:ext>
                </a:extLst>
              </a:tr>
              <a:tr h="669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級導師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許耀仁（</a:t>
                      </a:r>
                      <a:r>
                        <a:rPr lang="en-US" sz="1400" kern="100" dirty="0">
                          <a:effectLst/>
                        </a:rPr>
                        <a:t>7</a:t>
                      </a:r>
                      <a:r>
                        <a:rPr lang="zh-TW" sz="1400" kern="100" dirty="0">
                          <a:effectLst/>
                        </a:rPr>
                        <a:t>年級）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許漢興（</a:t>
                      </a:r>
                      <a:r>
                        <a:rPr lang="en-US" sz="1400" kern="100" dirty="0">
                          <a:effectLst/>
                        </a:rPr>
                        <a:t>8</a:t>
                      </a:r>
                      <a:r>
                        <a:rPr lang="zh-TW" sz="1400" kern="100" dirty="0">
                          <a:effectLst/>
                        </a:rPr>
                        <a:t>年級）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李清鼎（</a:t>
                      </a:r>
                      <a:r>
                        <a:rPr lang="en-US" sz="1400" kern="100" dirty="0">
                          <a:effectLst/>
                        </a:rPr>
                        <a:t>9</a:t>
                      </a:r>
                      <a:r>
                        <a:rPr lang="zh-TW" sz="1400" kern="100" dirty="0">
                          <a:effectLst/>
                        </a:rPr>
                        <a:t>年級）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3796112"/>
                  </a:ext>
                </a:extLst>
              </a:tr>
            </a:tbl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id="{2F1A1168-8F88-4605-B35F-3A0C3774524F}"/>
              </a:ext>
            </a:extLst>
          </p:cNvPr>
          <p:cNvSpPr txBox="1"/>
          <p:nvPr/>
        </p:nvSpPr>
        <p:spPr>
          <a:xfrm>
            <a:off x="1115617" y="6166211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每學期</a:t>
            </a:r>
            <a:r>
              <a:rPr lang="en-US" altLang="zh-TW" b="1" dirty="0"/>
              <a:t>2</a:t>
            </a:r>
            <a:r>
              <a:rPr lang="zh-TW" altLang="en-US" b="1" dirty="0"/>
              <a:t>次</a:t>
            </a:r>
          </a:p>
        </p:txBody>
      </p:sp>
    </p:spTree>
    <p:extLst>
      <p:ext uri="{BB962C8B-B14F-4D97-AF65-F5344CB8AC3E}">
        <p14:creationId xmlns:p14="http://schemas.microsoft.com/office/powerpoint/2010/main" val="5117957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技藝教育學生</a:t>
            </a:r>
            <a:r>
              <a:rPr lang="zh-TW" altLang="zh-TW" b="1" dirty="0">
                <a:solidFill>
                  <a:srgbClr val="0000FF"/>
                </a:solidFill>
              </a:rPr>
              <a:t>遴薦</a:t>
            </a:r>
            <a:r>
              <a:rPr lang="zh-TW" altLang="en-US" b="1" dirty="0">
                <a:solidFill>
                  <a:srgbClr val="0000FF"/>
                </a:solidFill>
              </a:rPr>
              <a:t>與輔導委員會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資料組</a:t>
            </a:r>
          </a:p>
        </p:txBody>
      </p:sp>
    </p:spTree>
    <p:extLst>
      <p:ext uri="{BB962C8B-B14F-4D97-AF65-F5344CB8AC3E}">
        <p14:creationId xmlns:p14="http://schemas.microsoft.com/office/powerpoint/2010/main" val="27086369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sz="4000" b="1" spc="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技藝教育學生</a:t>
            </a:r>
            <a:r>
              <a:rPr lang="zh-TW" altLang="zh-TW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遴薦</a:t>
            </a:r>
            <a:r>
              <a:rPr lang="zh-TW" altLang="en-US" sz="4000" b="1" spc="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與輔導委員會</a:t>
            </a:r>
            <a:endParaRPr lang="zh-TW" altLang="en-US" sz="4000" b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95536" y="1268760"/>
            <a:ext cx="8748464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US" altLang="zh-TW" sz="7200" dirty="0">
                <a:latin typeface="微軟正黑體" panose="020B0604030504040204" pitchFamily="34" charset="-120"/>
              </a:rPr>
            </a:br>
            <a:endParaRPr lang="en-US" altLang="zh-TW" sz="72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4500" dirty="0">
              <a:solidFill>
                <a:srgbClr val="0000FF"/>
              </a:solidFill>
              <a:latin typeface="微軟正黑體" panose="020B0604030504040204" pitchFamily="34" charset="-120"/>
            </a:endParaRPr>
          </a:p>
          <a:p>
            <a:pPr marL="0" indent="0">
              <a:buNone/>
            </a:pPr>
            <a:br>
              <a:rPr lang="en-US" altLang="zh-TW" sz="2400" dirty="0">
                <a:latin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504A51D-C653-44DF-9492-4CC6B1A3D29E}"/>
              </a:ext>
            </a:extLst>
          </p:cNvPr>
          <p:cNvSpPr txBox="1"/>
          <p:nvPr/>
        </p:nvSpPr>
        <p:spPr>
          <a:xfrm rot="1946325">
            <a:off x="7392596" y="185642"/>
            <a:ext cx="23525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資料組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6E7E40BE-CFCD-4DBB-8B91-C9E496B871A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9592" y="1444150"/>
          <a:ext cx="7344816" cy="43145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6604">
                  <a:extLst>
                    <a:ext uri="{9D8B030D-6E8A-4147-A177-3AD203B41FA5}">
                      <a16:colId xmlns:a16="http://schemas.microsoft.com/office/drawing/2014/main" val="3818973299"/>
                    </a:ext>
                  </a:extLst>
                </a:gridCol>
                <a:gridCol w="1139350">
                  <a:extLst>
                    <a:ext uri="{9D8B030D-6E8A-4147-A177-3AD203B41FA5}">
                      <a16:colId xmlns:a16="http://schemas.microsoft.com/office/drawing/2014/main" val="943507116"/>
                    </a:ext>
                  </a:extLst>
                </a:gridCol>
                <a:gridCol w="1562727">
                  <a:extLst>
                    <a:ext uri="{9D8B030D-6E8A-4147-A177-3AD203B41FA5}">
                      <a16:colId xmlns:a16="http://schemas.microsoft.com/office/drawing/2014/main" val="250443090"/>
                    </a:ext>
                  </a:extLst>
                </a:gridCol>
                <a:gridCol w="3516135">
                  <a:extLst>
                    <a:ext uri="{9D8B030D-6E8A-4147-A177-3AD203B41FA5}">
                      <a16:colId xmlns:a16="http://schemas.microsoft.com/office/drawing/2014/main" val="2209262565"/>
                    </a:ext>
                  </a:extLst>
                </a:gridCol>
              </a:tblGrid>
              <a:tr h="8324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職</a:t>
                      </a:r>
                      <a:r>
                        <a:rPr lang="en-US" sz="1400" kern="100" dirty="0">
                          <a:effectLst/>
                        </a:rPr>
                        <a:t>  </a:t>
                      </a:r>
                      <a:r>
                        <a:rPr lang="zh-TW" sz="1400" kern="100" dirty="0">
                          <a:effectLst/>
                        </a:rPr>
                        <a:t>稱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姓</a:t>
                      </a:r>
                      <a:r>
                        <a:rPr lang="en-US" sz="1400" kern="100" dirty="0">
                          <a:effectLst/>
                        </a:rPr>
                        <a:t>  </a:t>
                      </a:r>
                      <a:r>
                        <a:rPr lang="zh-TW" altLang="en-US" sz="1400" kern="100" dirty="0">
                          <a:effectLst/>
                        </a:rPr>
                        <a:t>   </a:t>
                      </a:r>
                      <a:r>
                        <a:rPr lang="zh-TW" sz="1400" kern="100" dirty="0">
                          <a:effectLst/>
                        </a:rPr>
                        <a:t>名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     </a:t>
                      </a:r>
                      <a:r>
                        <a:rPr lang="zh-TW" sz="1400" kern="100" dirty="0">
                          <a:effectLst/>
                        </a:rPr>
                        <a:t>職</a:t>
                      </a:r>
                      <a:r>
                        <a:rPr lang="en-US" sz="1400" kern="100" dirty="0">
                          <a:effectLst/>
                        </a:rPr>
                        <a:t>  </a:t>
                      </a:r>
                      <a:r>
                        <a:rPr lang="zh-TW" altLang="en-US" sz="1400" kern="100" dirty="0">
                          <a:effectLst/>
                        </a:rPr>
                        <a:t>   </a:t>
                      </a:r>
                      <a:r>
                        <a:rPr lang="zh-TW" sz="1400" kern="100" dirty="0">
                          <a:effectLst/>
                        </a:rPr>
                        <a:t>務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工</a:t>
                      </a:r>
                      <a:r>
                        <a:rPr lang="en-US" sz="1400" kern="100" dirty="0">
                          <a:effectLst/>
                        </a:rPr>
                        <a:t>    </a:t>
                      </a:r>
                      <a:r>
                        <a:rPr lang="zh-TW" sz="1400" kern="100" dirty="0">
                          <a:effectLst/>
                        </a:rPr>
                        <a:t>作</a:t>
                      </a:r>
                      <a:r>
                        <a:rPr lang="en-US" sz="1400" kern="100" dirty="0">
                          <a:effectLst/>
                        </a:rPr>
                        <a:t>    </a:t>
                      </a:r>
                      <a:r>
                        <a:rPr lang="zh-TW" sz="1400" kern="100" dirty="0">
                          <a:effectLst/>
                        </a:rPr>
                        <a:t>執</a:t>
                      </a:r>
                      <a:r>
                        <a:rPr lang="en-US" sz="1400" kern="100" dirty="0">
                          <a:effectLst/>
                        </a:rPr>
                        <a:t>     </a:t>
                      </a:r>
                      <a:r>
                        <a:rPr lang="zh-TW" sz="1400" kern="100" dirty="0">
                          <a:effectLst/>
                        </a:rPr>
                        <a:t>掌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350775760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召集人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施青珍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校長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督導技藝教育課程之實施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4060027851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執行秘書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劉松英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行政代表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籌劃辦理技藝教育課程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2991831365"/>
                  </a:ext>
                </a:extLst>
              </a:tr>
              <a:tr h="447928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李彥儂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行政代表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</a:t>
                      </a:r>
                      <a:r>
                        <a:rPr lang="zh-TW" sz="1400" kern="100" dirty="0">
                          <a:effectLst/>
                        </a:rPr>
                        <a:t>計畫執行進度管控</a:t>
                      </a:r>
                    </a:p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2.</a:t>
                      </a:r>
                      <a:r>
                        <a:rPr lang="zh-TW" sz="1400" kern="100" dirty="0">
                          <a:effectLst/>
                        </a:rPr>
                        <a:t>行政業務支援協調</a:t>
                      </a:r>
                    </a:p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3.</a:t>
                      </a:r>
                      <a:r>
                        <a:rPr lang="zh-TW" sz="1400" kern="100" dirty="0">
                          <a:effectLst/>
                        </a:rPr>
                        <a:t>課程及教學活動實施協助</a:t>
                      </a:r>
                    </a:p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4.</a:t>
                      </a:r>
                      <a:r>
                        <a:rPr lang="zh-TW" sz="1400" kern="100" dirty="0">
                          <a:effectLst/>
                        </a:rPr>
                        <a:t>學生日常表現之輔導與管教</a:t>
                      </a:r>
                    </a:p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5.</a:t>
                      </a:r>
                      <a:r>
                        <a:rPr lang="zh-TW" sz="1400" kern="100" dirty="0">
                          <a:effectLst/>
                        </a:rPr>
                        <a:t>提供學生遴輔相關資料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286711134"/>
                  </a:ext>
                </a:extLst>
              </a:tr>
              <a:tr h="447928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吳亭萱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行政代表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464067"/>
                  </a:ext>
                </a:extLst>
              </a:tr>
              <a:tr h="448684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鄭惟仁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行政代表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1800175"/>
                  </a:ext>
                </a:extLst>
              </a:tr>
              <a:tr h="106203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委員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林映嘉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輔導教師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400" kern="100" dirty="0">
                          <a:effectLst/>
                        </a:rPr>
                        <a:t>協助學生、導師及任課老師了解技藝教育相關事宜</a:t>
                      </a:r>
                    </a:p>
                    <a:p>
                      <a:pPr marL="342900" lvl="0" indent="-34290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400" kern="100" dirty="0">
                          <a:effectLst/>
                        </a:rPr>
                        <a:t>提供學生輔導紀錄、性向測驗與職業興趣測驗之評量結果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685277855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許耀仁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導師代表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提供學生遴輔相關資料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472752914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許漢興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導師代表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提供學生遴輔相關資料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2212475687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李清鼎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導師代表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提供學生遴輔相關資料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213429732"/>
                  </a:ext>
                </a:extLst>
              </a:tr>
              <a:tr h="246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李秀慧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家長代表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協助辦理遴輔相關事宜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79850411"/>
                  </a:ext>
                </a:extLst>
              </a:tr>
              <a:tr h="217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委員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業務承辦人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合作學校代表</a:t>
                      </a:r>
                      <a:endParaRPr lang="zh-TW" sz="1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協助辦理遴輔相關事宜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826937551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460D7902-074F-42E7-99B8-A65016A8A881}"/>
              </a:ext>
            </a:extLst>
          </p:cNvPr>
          <p:cNvSpPr txBox="1"/>
          <p:nvPr/>
        </p:nvSpPr>
        <p:spPr>
          <a:xfrm>
            <a:off x="899592" y="5995246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每學期</a:t>
            </a:r>
            <a:r>
              <a:rPr lang="en-US" altLang="zh-TW" b="1" dirty="0"/>
              <a:t>1</a:t>
            </a:r>
            <a:r>
              <a:rPr lang="zh-TW" altLang="en-US" b="1" dirty="0"/>
              <a:t>次</a:t>
            </a:r>
          </a:p>
        </p:txBody>
      </p:sp>
    </p:spTree>
    <p:extLst>
      <p:ext uri="{BB962C8B-B14F-4D97-AF65-F5344CB8AC3E}">
        <p14:creationId xmlns:p14="http://schemas.microsoft.com/office/powerpoint/2010/main" val="419324838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特殊教育推行委員會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特教組</a:t>
            </a:r>
          </a:p>
        </p:txBody>
      </p:sp>
    </p:spTree>
    <p:extLst>
      <p:ext uri="{BB962C8B-B14F-4D97-AF65-F5344CB8AC3E}">
        <p14:creationId xmlns:p14="http://schemas.microsoft.com/office/powerpoint/2010/main" val="63731361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特殊教育推行委員會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17638"/>
            <a:ext cx="8640960" cy="5035698"/>
          </a:xfrm>
        </p:spPr>
        <p:txBody>
          <a:bodyPr>
            <a:normAutofit/>
          </a:bodyPr>
          <a:lstStyle/>
          <a:p>
            <a:r>
              <a:rPr lang="zh-TW" altLang="en-US" dirty="0"/>
              <a:t>組織成員：校長、輔導主任、教務主任、學務主任、總務</a:t>
            </a:r>
            <a:r>
              <a:rPr lang="zh-TW" altLang="zh-TW" dirty="0"/>
              <a:t>主任、</a:t>
            </a:r>
            <a:r>
              <a:rPr lang="zh-TW" altLang="en-US" dirty="0"/>
              <a:t>特教組長、七八九年級及導師、特教教師、家長會長、特教學生家長代表</a:t>
            </a:r>
            <a:endParaRPr lang="en-US" altLang="zh-TW" dirty="0"/>
          </a:p>
          <a:p>
            <a:r>
              <a:rPr lang="zh-TW" altLang="en-US" dirty="0"/>
              <a:t>開會頻率：每學年</a:t>
            </a:r>
            <a:r>
              <a:rPr lang="en-US" altLang="zh-TW" dirty="0"/>
              <a:t>3</a:t>
            </a:r>
            <a:r>
              <a:rPr lang="zh-TW" altLang="en-US" dirty="0"/>
              <a:t>次視需求可召開臨時會議</a:t>
            </a:r>
            <a:endParaRPr lang="en-US" altLang="zh-TW" dirty="0"/>
          </a:p>
          <a:p>
            <a:r>
              <a:rPr lang="zh-TW" altLang="en-US" kern="100" dirty="0"/>
              <a:t>工作任務：</a:t>
            </a:r>
            <a:endParaRPr lang="en-US" altLang="zh-TW" kern="100" dirty="0"/>
          </a:p>
          <a:p>
            <a:pPr marL="0" indent="0">
              <a:buNone/>
            </a:pPr>
            <a:r>
              <a:rPr lang="en-US" altLang="zh-TW" kern="100" dirty="0"/>
              <a:t>	</a:t>
            </a:r>
            <a:r>
              <a:rPr lang="zh-TW" altLang="en-US" kern="100" dirty="0"/>
              <a:t>落實推動學校特殊教育相關工作</a:t>
            </a:r>
            <a:endParaRPr lang="en-US" altLang="zh-TW" kern="100" dirty="0"/>
          </a:p>
          <a:p>
            <a:pPr marL="0" indent="0">
              <a:buNone/>
            </a:pPr>
            <a:r>
              <a:rPr lang="en-US" altLang="zh-TW" kern="100" dirty="0"/>
              <a:t>	</a:t>
            </a:r>
            <a:r>
              <a:rPr lang="zh-TW" altLang="en-US" kern="100" dirty="0"/>
              <a:t>建立學校特殊教育支援體系</a:t>
            </a:r>
            <a:endParaRPr lang="en-US" altLang="zh-TW" kern="100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274017" y="398422"/>
            <a:ext cx="2548457" cy="461665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特教組</a:t>
            </a:r>
          </a:p>
        </p:txBody>
      </p:sp>
    </p:spTree>
    <p:extLst>
      <p:ext uri="{BB962C8B-B14F-4D97-AF65-F5344CB8AC3E}">
        <p14:creationId xmlns:p14="http://schemas.microsoft.com/office/powerpoint/2010/main" val="1719345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8134672" cy="1470025"/>
          </a:xfrm>
        </p:spPr>
        <p:txBody>
          <a:bodyPr/>
          <a:lstStyle/>
          <a:p>
            <a:r>
              <a:rPr lang="zh-TW" altLang="en-US" b="1" dirty="0">
                <a:solidFill>
                  <a:srgbClr val="0000FF"/>
                </a:solidFill>
              </a:rPr>
              <a:t>藝術才能音樂班課程發展小組</a:t>
            </a:r>
          </a:p>
        </p:txBody>
      </p:sp>
      <p:sp>
        <p:nvSpPr>
          <p:cNvPr id="2" name="副標題 1">
            <a:extLst>
              <a:ext uri="{FF2B5EF4-FFF2-40B4-BE49-F238E27FC236}">
                <a16:creationId xmlns:a16="http://schemas.microsoft.com/office/drawing/2014/main" id="{46398DB1-E8CD-41E6-8C72-15A087C3C9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                 </a:t>
            </a:r>
            <a:r>
              <a:rPr lang="zh-TW" altLang="en-US" dirty="0"/>
              <a:t>特教組</a:t>
            </a:r>
          </a:p>
        </p:txBody>
      </p:sp>
    </p:spTree>
    <p:extLst>
      <p:ext uri="{BB962C8B-B14F-4D97-AF65-F5344CB8AC3E}">
        <p14:creationId xmlns:p14="http://schemas.microsoft.com/office/powerpoint/2010/main" val="6996553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243738-9DF1-45C3-82C4-271CE86C4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0963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rgbClr val="0000FF"/>
                </a:solidFill>
              </a:rPr>
              <a:t>藝術才能音樂班課程發展小組</a:t>
            </a:r>
            <a:endParaRPr lang="zh-TW" altLang="en-US" sz="32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AC21BB-4A60-450D-865D-0A4F8F4A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17638"/>
            <a:ext cx="8640960" cy="50356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kern="100" dirty="0"/>
              <a:t>	</a:t>
            </a:r>
            <a:r>
              <a:rPr lang="zh-TW" altLang="en-US" kern="100" dirty="0"/>
              <a:t>建立學校特殊教育支援體系</a:t>
            </a:r>
            <a:endParaRPr lang="en-US" altLang="zh-TW" kern="100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957ACD-8CD8-45C5-B3A6-2BE567B9CAAC}"/>
              </a:ext>
            </a:extLst>
          </p:cNvPr>
          <p:cNvSpPr txBox="1"/>
          <p:nvPr/>
        </p:nvSpPr>
        <p:spPr>
          <a:xfrm rot="1946325">
            <a:off x="7233299" y="241661"/>
            <a:ext cx="2548457" cy="461665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/>
              <a:t>特教組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1861F3C7-18B3-4232-A615-DF57216080B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7200" y="908720"/>
          <a:ext cx="8229600" cy="4542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3490">
                  <a:extLst>
                    <a:ext uri="{9D8B030D-6E8A-4147-A177-3AD203B41FA5}">
                      <a16:colId xmlns:a16="http://schemas.microsoft.com/office/drawing/2014/main" val="3433327070"/>
                    </a:ext>
                  </a:extLst>
                </a:gridCol>
                <a:gridCol w="1609142">
                  <a:extLst>
                    <a:ext uri="{9D8B030D-6E8A-4147-A177-3AD203B41FA5}">
                      <a16:colId xmlns:a16="http://schemas.microsoft.com/office/drawing/2014/main" val="1810617145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1990570113"/>
                    </a:ext>
                  </a:extLst>
                </a:gridCol>
                <a:gridCol w="3322712">
                  <a:extLst>
                    <a:ext uri="{9D8B030D-6E8A-4147-A177-3AD203B41FA5}">
                      <a16:colId xmlns:a16="http://schemas.microsoft.com/office/drawing/2014/main" val="1135670470"/>
                    </a:ext>
                  </a:extLst>
                </a:gridCol>
              </a:tblGrid>
              <a:tr h="342613"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</a:rPr>
                        <a:t>職務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職稱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人員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執行任務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94787744"/>
                  </a:ext>
                </a:extLst>
              </a:tr>
              <a:tr h="305459"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召集人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主任委員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校長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督導課程發展各項事務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84873991"/>
                  </a:ext>
                </a:extLst>
              </a:tr>
              <a:tr h="322886">
                <a:tc rowSpan="3"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</a:rPr>
                        <a:t>行政人員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DFKaiShu-SB-Estd-BF"/>
                        </a:rPr>
                        <a:t>教務主任</a:t>
                      </a:r>
                      <a:endParaRPr lang="zh-TW" sz="1200" kern="150" dirty="0"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協助藝才音樂班課程與教學發展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3834387"/>
                  </a:ext>
                </a:extLst>
              </a:tr>
              <a:tr h="24824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執行秘書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DFKaiShu-SB-Estd-BF"/>
                        </a:rPr>
                        <a:t>輔導主任</a:t>
                      </a:r>
                      <a:endParaRPr lang="zh-TW" sz="1200" kern="150" dirty="0"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統籌規畫與推動藝才音樂班各項業務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12891419"/>
                  </a:ext>
                </a:extLst>
              </a:tr>
              <a:tr h="2456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副執行秘書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DFKaiShu-SB-Estd-BF"/>
                        </a:rPr>
                        <a:t>特教組長</a:t>
                      </a:r>
                      <a:endParaRPr lang="zh-TW" sz="1200" kern="150" dirty="0"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辦理並執行藝才音樂班各項業務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8372210"/>
                  </a:ext>
                </a:extLst>
              </a:tr>
              <a:tr h="342613">
                <a:tc rowSpan="6"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教師代表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</a:rPr>
                        <a:t>委員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年級術科協行</a:t>
                      </a:r>
                    </a:p>
                  </a:txBody>
                  <a:tcPr marL="68580" marR="68580" marT="0" marB="0" anchor="ctr"/>
                </a:tc>
                <a:tc rowSpan="6"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150" kern="0" dirty="0">
                          <a:effectLst/>
                        </a:rPr>
                        <a:t>擬定、修訂音樂班課程計畫、規劃設計教學活動、研討教學方法、協助進行各項業務</a:t>
                      </a:r>
                      <a:endParaRPr lang="zh-TW" sz="1200" kern="150" dirty="0">
                        <a:effectLst/>
                      </a:endParaRPr>
                    </a:p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</a:rPr>
                        <a:t> 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9663996"/>
                  </a:ext>
                </a:extLst>
              </a:tr>
              <a:tr h="342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年級術科協行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628813"/>
                  </a:ext>
                </a:extLst>
              </a:tr>
              <a:tr h="342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年級術科協行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071803"/>
                  </a:ext>
                </a:extLst>
              </a:tr>
              <a:tr h="342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年級學科導師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628216"/>
                  </a:ext>
                </a:extLst>
              </a:tr>
              <a:tr h="342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年級學科導師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3309969"/>
                  </a:ext>
                </a:extLst>
              </a:tr>
              <a:tr h="342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年級學科導師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9856833"/>
                  </a:ext>
                </a:extLst>
              </a:tr>
              <a:tr h="342613">
                <a:tc rowSpan="2"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家長代表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</a:rPr>
                        <a:t>委員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藝才</a:t>
                      </a:r>
                      <a:r>
                        <a:rPr lang="zh-TW" alt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音樂班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後援會會長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支援並提供課程發展相關資源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66466853"/>
                  </a:ext>
                </a:extLst>
              </a:tr>
              <a:tr h="31335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en-US" alt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年級</a:t>
                      </a: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家長代表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478224"/>
                  </a:ext>
                </a:extLst>
              </a:tr>
              <a:tr h="330785"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</a:rPr>
                        <a:t>專家學者</a:t>
                      </a:r>
                      <a:endParaRPr lang="zh-TW" sz="1200" kern="150">
                        <a:effectLst/>
                      </a:endParaRPr>
                    </a:p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代表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>
                          <a:effectLst/>
                        </a:rPr>
                        <a:t>委員</a:t>
                      </a:r>
                      <a:endParaRPr lang="zh-TW" sz="1200" kern="15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200" kern="150" dirty="0"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外聘理論課程授課教授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>
                        <a:spcAft>
                          <a:spcPts val="0"/>
                        </a:spcAft>
                      </a:pPr>
                      <a:r>
                        <a:rPr lang="zh-TW" sz="1150" kern="0" dirty="0">
                          <a:effectLst/>
                        </a:rPr>
                        <a:t>課程計畫之修訂與實施之諮詢與指導</a:t>
                      </a:r>
                      <a:endParaRPr lang="zh-TW" sz="1200" kern="15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9607859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A1C35F16-D702-4084-8FD9-028F2C4AA950}"/>
              </a:ext>
            </a:extLst>
          </p:cNvPr>
          <p:cNvSpPr txBox="1"/>
          <p:nvPr/>
        </p:nvSpPr>
        <p:spPr>
          <a:xfrm>
            <a:off x="1043608" y="5590530"/>
            <a:ext cx="14401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每學期</a:t>
            </a:r>
            <a:r>
              <a:rPr lang="en-US" altLang="zh-TW" b="1" dirty="0"/>
              <a:t>1</a:t>
            </a:r>
            <a:r>
              <a:rPr lang="zh-TW" altLang="en-US" b="1" dirty="0"/>
              <a:t>次</a:t>
            </a:r>
          </a:p>
        </p:txBody>
      </p:sp>
    </p:spTree>
    <p:extLst>
      <p:ext uri="{BB962C8B-B14F-4D97-AF65-F5344CB8AC3E}">
        <p14:creationId xmlns:p14="http://schemas.microsoft.com/office/powerpoint/2010/main" val="354769301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011" y="0"/>
            <a:ext cx="9407537" cy="6858000"/>
          </a:xfrm>
        </p:spPr>
      </p:pic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新北市立三和國民中學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73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4283968" y="5589240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三和，親師生總和</a:t>
            </a:r>
            <a:br>
              <a:rPr lang="en-US" altLang="zh-TW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為親師生創造最大的幸福</a:t>
            </a:r>
          </a:p>
        </p:txBody>
      </p:sp>
    </p:spTree>
    <p:extLst>
      <p:ext uri="{BB962C8B-B14F-4D97-AF65-F5344CB8AC3E}">
        <p14:creationId xmlns:p14="http://schemas.microsoft.com/office/powerpoint/2010/main" val="1123114370"/>
      </p:ext>
    </p:extLst>
  </p:cSld>
  <p:clrMapOvr>
    <a:masterClrMapping/>
  </p:clrMapOvr>
</p:sld>
</file>

<file path=ppt/theme/theme1.xml><?xml version="1.0" encoding="utf-8"?>
<a:theme xmlns:a="http://schemas.openxmlformats.org/drawingml/2006/main" name="佈景主題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佈景主題4" id="{09040A44-A334-4FDA-9117-E317F8E41E7D}" vid="{6811B996-D114-4A86-A31F-1FD1A80F509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三和母片</Template>
  <TotalTime>9141</TotalTime>
  <Words>4522</Words>
  <Application>Microsoft Office PowerPoint</Application>
  <PresentationFormat>如螢幕大小 (4:3)</PresentationFormat>
  <Paragraphs>933</Paragraphs>
  <Slides>73</Slides>
  <Notes>32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73</vt:i4>
      </vt:variant>
    </vt:vector>
  </HeadingPairs>
  <TitlesOfParts>
    <vt:vector size="83" baseType="lpstr">
      <vt:lpstr>DFKaiShu-SB-Estd-BF</vt:lpstr>
      <vt:lpstr>文鼎超顏楷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佈景主題4</vt:lpstr>
      <vt:lpstr>111.1行政會報</vt:lpstr>
      <vt:lpstr>會議主題</vt:lpstr>
      <vt:lpstr>1月~2/11行事曆，各組工作協調 </vt:lpstr>
      <vt:lpstr>盤整學校各委員會</vt:lpstr>
      <vt:lpstr>彈性課程研發會</vt:lpstr>
      <vt:lpstr>彈性課程研發會</vt:lpstr>
      <vt:lpstr>任務</vt:lpstr>
      <vt:lpstr>任務</vt:lpstr>
      <vt:lpstr>常態編班委員會 </vt:lpstr>
      <vt:lpstr>常態編班委員會成員</vt:lpstr>
      <vt:lpstr>任務</vt:lpstr>
      <vt:lpstr>學生成績評量委員會</vt:lpstr>
      <vt:lpstr>學生成績評量審查委員會成員</vt:lpstr>
      <vt:lpstr>任務</vt:lpstr>
      <vt:lpstr>導師遴聘委員會</vt:lpstr>
      <vt:lpstr>導師遴聘委員會</vt:lpstr>
      <vt:lpstr>服務學習推行委員會</vt:lpstr>
      <vt:lpstr>服務學習推行委員會</vt:lpstr>
      <vt:lpstr>導師會報</vt:lpstr>
      <vt:lpstr>導師會報</vt:lpstr>
      <vt:lpstr>新北市立三和國民中學 學生獎懲委員會設置要點</vt:lpstr>
      <vt:lpstr>PowerPoint 簡報</vt:lpstr>
      <vt:lpstr>任務</vt:lpstr>
      <vt:lpstr>開會頻率</vt:lpstr>
      <vt:lpstr>新北市立三和國民中學 防治校園霸凌因應小組</vt:lpstr>
      <vt:lpstr>PowerPoint 簡報</vt:lpstr>
      <vt:lpstr>任務</vt:lpstr>
      <vt:lpstr>開會頻率</vt:lpstr>
      <vt:lpstr>專任教練評審委員會組織</vt:lpstr>
      <vt:lpstr>專任教練評審委員會組織</vt:lpstr>
      <vt:lpstr>專任教練績效評量委員會組織</vt:lpstr>
      <vt:lpstr>體育發展委員會組織</vt:lpstr>
      <vt:lpstr>體育發展委員會組織</vt:lpstr>
      <vt:lpstr>PowerPoint 簡報</vt:lpstr>
      <vt:lpstr>學校衛生委員會組織表</vt:lpstr>
      <vt:lpstr>學校衛生委員會組織表</vt:lpstr>
      <vt:lpstr>學校衛生委員會組織表</vt:lpstr>
      <vt:lpstr>校務會議</vt:lpstr>
      <vt:lpstr>校務會議</vt:lpstr>
      <vt:lpstr>校務會議</vt:lpstr>
      <vt:lpstr>校務會議</vt:lpstr>
      <vt:lpstr>校務會議（各項規範）</vt:lpstr>
      <vt:lpstr>主管會議</vt:lpstr>
      <vt:lpstr>主管會議</vt:lpstr>
      <vt:lpstr>圓桌會議</vt:lpstr>
      <vt:lpstr>圓桌會議</vt:lpstr>
      <vt:lpstr>行政會議</vt:lpstr>
      <vt:lpstr>行政會議</vt:lpstr>
      <vt:lpstr>學生輔導工作委員會</vt:lpstr>
      <vt:lpstr>學生輔導工作委員會(家庭教育委員會)</vt:lpstr>
      <vt:lpstr>個案轉介會議</vt:lpstr>
      <vt:lpstr>個案轉介會議</vt:lpstr>
      <vt:lpstr>轉銜評估會議</vt:lpstr>
      <vt:lpstr>轉銜評估會議</vt:lpstr>
      <vt:lpstr>個案會議及個案研討會</vt:lpstr>
      <vt:lpstr>個案會議及個案研討會</vt:lpstr>
      <vt:lpstr>生命教育推動小組</vt:lpstr>
      <vt:lpstr>生命教育推動小組</vt:lpstr>
      <vt:lpstr>中輟個案會議</vt:lpstr>
      <vt:lpstr>中輟個案會議</vt:lpstr>
      <vt:lpstr>中輟復學安置會議</vt:lpstr>
      <vt:lpstr>中輟復學安置會議</vt:lpstr>
      <vt:lpstr>高關懷課程工作執行小組</vt:lpstr>
      <vt:lpstr>高關懷課程工作執行小組</vt:lpstr>
      <vt:lpstr>生涯發展教育工作執行委員會</vt:lpstr>
      <vt:lpstr>生涯發展教育工作執行委員會 </vt:lpstr>
      <vt:lpstr>技藝教育學生遴薦與輔導委員會</vt:lpstr>
      <vt:lpstr>技藝教育學生遴薦與輔導委員會</vt:lpstr>
      <vt:lpstr>特殊教育推行委員會</vt:lpstr>
      <vt:lpstr>特殊教育推行委員會</vt:lpstr>
      <vt:lpstr>藝術才能音樂班課程發展小組</vt:lpstr>
      <vt:lpstr>藝術才能音樂班課程發展小組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</cp:lastModifiedBy>
  <cp:revision>483</cp:revision>
  <cp:lastPrinted>2022-01-03T03:06:25Z</cp:lastPrinted>
  <dcterms:created xsi:type="dcterms:W3CDTF">2016-09-02T07:33:32Z</dcterms:created>
  <dcterms:modified xsi:type="dcterms:W3CDTF">2022-01-03T07:23:30Z</dcterms:modified>
</cp:coreProperties>
</file>