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5"/>
  </p:notesMasterIdLst>
  <p:sldIdLst>
    <p:sldId id="474" r:id="rId2"/>
    <p:sldId id="475" r:id="rId3"/>
    <p:sldId id="476" r:id="rId4"/>
    <p:sldId id="503" r:id="rId5"/>
    <p:sldId id="610" r:id="rId6"/>
    <p:sldId id="602" r:id="rId7"/>
    <p:sldId id="603" r:id="rId8"/>
    <p:sldId id="604" r:id="rId9"/>
    <p:sldId id="605" r:id="rId10"/>
    <p:sldId id="606" r:id="rId11"/>
    <p:sldId id="607" r:id="rId12"/>
    <p:sldId id="608" r:id="rId13"/>
    <p:sldId id="609" r:id="rId14"/>
    <p:sldId id="611" r:id="rId15"/>
    <p:sldId id="613" r:id="rId16"/>
    <p:sldId id="614" r:id="rId17"/>
    <p:sldId id="615" r:id="rId18"/>
    <p:sldId id="616" r:id="rId19"/>
    <p:sldId id="617" r:id="rId20"/>
    <p:sldId id="618" r:id="rId21"/>
    <p:sldId id="619" r:id="rId22"/>
    <p:sldId id="620" r:id="rId23"/>
    <p:sldId id="621" r:id="rId24"/>
    <p:sldId id="622" r:id="rId25"/>
    <p:sldId id="623" r:id="rId26"/>
    <p:sldId id="624" r:id="rId27"/>
    <p:sldId id="625" r:id="rId28"/>
    <p:sldId id="626" r:id="rId29"/>
    <p:sldId id="627" r:id="rId30"/>
    <p:sldId id="628" r:id="rId31"/>
    <p:sldId id="629" r:id="rId32"/>
    <p:sldId id="630" r:id="rId33"/>
    <p:sldId id="631" r:id="rId34"/>
    <p:sldId id="632" r:id="rId35"/>
    <p:sldId id="633" r:id="rId36"/>
    <p:sldId id="634" r:id="rId37"/>
    <p:sldId id="635" r:id="rId38"/>
    <p:sldId id="636" r:id="rId39"/>
    <p:sldId id="637" r:id="rId40"/>
    <p:sldId id="638" r:id="rId41"/>
    <p:sldId id="639" r:id="rId42"/>
    <p:sldId id="640" r:id="rId43"/>
    <p:sldId id="641" r:id="rId44"/>
    <p:sldId id="642" r:id="rId45"/>
    <p:sldId id="643" r:id="rId46"/>
    <p:sldId id="644" r:id="rId47"/>
    <p:sldId id="645" r:id="rId48"/>
    <p:sldId id="646" r:id="rId49"/>
    <p:sldId id="647" r:id="rId50"/>
    <p:sldId id="648" r:id="rId51"/>
    <p:sldId id="649" r:id="rId52"/>
    <p:sldId id="650" r:id="rId53"/>
    <p:sldId id="600" r:id="rId5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3650D"/>
    <a:srgbClr val="FDECE1"/>
    <a:srgbClr val="FAE4EB"/>
    <a:srgbClr val="86EC92"/>
    <a:srgbClr val="BDEBB7"/>
    <a:srgbClr val="DAF8D8"/>
    <a:srgbClr val="EBA415"/>
    <a:srgbClr val="FDE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750" autoAdjust="0"/>
  </p:normalViewPr>
  <p:slideViewPr>
    <p:cSldViewPr>
      <p:cViewPr varScale="1">
        <p:scale>
          <a:sx n="67" d="100"/>
          <a:sy n="67" d="100"/>
        </p:scale>
        <p:origin x="43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&#26657;&#21209;&#35413;&#37969;\&#31777;&#22577;&#20351;&#29992;&#30340;&#32113;&#35336;&#25976;&#23383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&#26657;&#21209;&#35413;&#37969;\&#31777;&#22577;&#20351;&#29992;&#30340;&#32113;&#35336;&#25976;&#23383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&#26657;&#21209;&#35413;&#37969;\&#31777;&#22577;&#20351;&#29992;&#30340;&#32113;&#35336;&#25976;&#23383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20304;2.105-108&#22577;&#21040;&#32113;&#35336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31777;&#22577;&#20351;&#29992;&#30340;&#32113;&#35336;&#25976;&#23383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31777;&#22577;&#20351;&#29992;&#30340;&#32113;&#35336;&#25976;&#23383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31777;&#22577;&#20351;&#29992;&#30340;&#32113;&#35336;&#25976;&#23383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31777;&#22577;&#20351;&#29992;&#30340;&#32113;&#35336;&#25976;&#23383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31777;&#22577;&#20351;&#29992;&#30340;&#32113;&#35336;&#25976;&#23383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38738;&#29645;\Documents\&#26657;&#21209;&#35413;&#37969;\&#26657;&#21209;&#35413;&#37969;&#31777;&#22577;\&#31777;&#22577;&#20351;&#29992;&#30340;&#32113;&#35336;&#25976;&#23383;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hen\Documents\&#34389;&#23460;&#36039;&#26009;\&#25945;\&#35387;&#20874;&#32068;\&#27169;&#25836;&#32771;\109-1&#31532;1&#27425;&#27169;&#32771;7&#26657;&#27604;&#36611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2862836589870718E-2"/>
          <c:y val="3.0866359269839369E-2"/>
          <c:w val="0.93787790415087002"/>
          <c:h val="0.8392772985550257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工作表1!$A$2:$A$27</c:f>
              <c:strCache>
                <c:ptCount val="26"/>
                <c:pt idx="0">
                  <c:v>84學年</c:v>
                </c:pt>
                <c:pt idx="1">
                  <c:v>85學年</c:v>
                </c:pt>
                <c:pt idx="2">
                  <c:v>86學年</c:v>
                </c:pt>
                <c:pt idx="3">
                  <c:v>87學年</c:v>
                </c:pt>
                <c:pt idx="4">
                  <c:v>88學年</c:v>
                </c:pt>
                <c:pt idx="5">
                  <c:v>89學年</c:v>
                </c:pt>
                <c:pt idx="6">
                  <c:v>90學年</c:v>
                </c:pt>
                <c:pt idx="7">
                  <c:v>91學年</c:v>
                </c:pt>
                <c:pt idx="8">
                  <c:v>92學年</c:v>
                </c:pt>
                <c:pt idx="9">
                  <c:v>93學年</c:v>
                </c:pt>
                <c:pt idx="10">
                  <c:v>94學年</c:v>
                </c:pt>
                <c:pt idx="11">
                  <c:v>95學年</c:v>
                </c:pt>
                <c:pt idx="12">
                  <c:v>96學年</c:v>
                </c:pt>
                <c:pt idx="13">
                  <c:v>97學年</c:v>
                </c:pt>
                <c:pt idx="14">
                  <c:v>98學年</c:v>
                </c:pt>
                <c:pt idx="15">
                  <c:v>99學年</c:v>
                </c:pt>
                <c:pt idx="16">
                  <c:v>100學年</c:v>
                </c:pt>
                <c:pt idx="17">
                  <c:v>101學年</c:v>
                </c:pt>
                <c:pt idx="18">
                  <c:v>102學年</c:v>
                </c:pt>
                <c:pt idx="19">
                  <c:v>103學年</c:v>
                </c:pt>
                <c:pt idx="20">
                  <c:v>104學年</c:v>
                </c:pt>
                <c:pt idx="21">
                  <c:v>105學年</c:v>
                </c:pt>
                <c:pt idx="22">
                  <c:v>106學年</c:v>
                </c:pt>
                <c:pt idx="23">
                  <c:v>107學年</c:v>
                </c:pt>
                <c:pt idx="24">
                  <c:v>108學年</c:v>
                </c:pt>
                <c:pt idx="25">
                  <c:v>109學年</c:v>
                </c:pt>
              </c:strCache>
            </c:strRef>
          </c:cat>
          <c:val>
            <c:numRef>
              <c:f>工作表1!$B$2:$B$27</c:f>
              <c:numCache>
                <c:formatCode>General</c:formatCode>
                <c:ptCount val="26"/>
                <c:pt idx="0">
                  <c:v>39</c:v>
                </c:pt>
                <c:pt idx="1">
                  <c:v>72</c:v>
                </c:pt>
                <c:pt idx="2">
                  <c:v>102</c:v>
                </c:pt>
                <c:pt idx="3">
                  <c:v>91</c:v>
                </c:pt>
                <c:pt idx="4">
                  <c:v>86</c:v>
                </c:pt>
                <c:pt idx="5">
                  <c:v>85</c:v>
                </c:pt>
                <c:pt idx="6">
                  <c:v>88</c:v>
                </c:pt>
                <c:pt idx="7">
                  <c:v>90</c:v>
                </c:pt>
                <c:pt idx="8">
                  <c:v>91</c:v>
                </c:pt>
                <c:pt idx="9">
                  <c:v>91</c:v>
                </c:pt>
                <c:pt idx="10">
                  <c:v>91</c:v>
                </c:pt>
                <c:pt idx="11">
                  <c:v>91</c:v>
                </c:pt>
                <c:pt idx="12">
                  <c:v>91</c:v>
                </c:pt>
                <c:pt idx="13">
                  <c:v>93</c:v>
                </c:pt>
                <c:pt idx="14">
                  <c:v>95</c:v>
                </c:pt>
                <c:pt idx="15">
                  <c:v>95</c:v>
                </c:pt>
                <c:pt idx="16">
                  <c:v>95</c:v>
                </c:pt>
                <c:pt idx="17">
                  <c:v>96</c:v>
                </c:pt>
                <c:pt idx="18">
                  <c:v>96</c:v>
                </c:pt>
                <c:pt idx="19">
                  <c:v>96</c:v>
                </c:pt>
                <c:pt idx="20">
                  <c:v>94</c:v>
                </c:pt>
                <c:pt idx="21">
                  <c:v>94</c:v>
                </c:pt>
                <c:pt idx="22">
                  <c:v>92</c:v>
                </c:pt>
                <c:pt idx="23">
                  <c:v>90</c:v>
                </c:pt>
                <c:pt idx="24">
                  <c:v>88</c:v>
                </c:pt>
                <c:pt idx="25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32-4C38-BC01-2B23F55F91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6793984"/>
        <c:axId val="246752000"/>
      </c:barChart>
      <c:catAx>
        <c:axId val="166793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46752000"/>
        <c:crosses val="autoZero"/>
        <c:auto val="1"/>
        <c:lblAlgn val="ctr"/>
        <c:lblOffset val="100"/>
        <c:noMultiLvlLbl val="0"/>
      </c:catAx>
      <c:valAx>
        <c:axId val="246752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166793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594439583940896E-2"/>
          <c:y val="3.0866359269839369E-2"/>
          <c:w val="0.93161563137941095"/>
          <c:h val="0.83927729855502575"/>
        </c:manualLayout>
      </c:layout>
      <c:lineChart>
        <c:grouping val="standard"/>
        <c:varyColors val="0"/>
        <c:ser>
          <c:idx val="0"/>
          <c:order val="0"/>
          <c:spPr>
            <a:ln w="3810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strRef>
              <c:f>工作表1!$D$2:$D$26</c:f>
              <c:strCache>
                <c:ptCount val="25"/>
                <c:pt idx="0">
                  <c:v>84學年</c:v>
                </c:pt>
                <c:pt idx="1">
                  <c:v>85學年</c:v>
                </c:pt>
                <c:pt idx="2">
                  <c:v>86學年</c:v>
                </c:pt>
                <c:pt idx="3">
                  <c:v>87學年</c:v>
                </c:pt>
                <c:pt idx="4">
                  <c:v>88學年</c:v>
                </c:pt>
                <c:pt idx="5">
                  <c:v>89學年</c:v>
                </c:pt>
                <c:pt idx="6">
                  <c:v>90學年</c:v>
                </c:pt>
                <c:pt idx="7">
                  <c:v>91學年</c:v>
                </c:pt>
                <c:pt idx="8">
                  <c:v>92學年</c:v>
                </c:pt>
                <c:pt idx="9">
                  <c:v>93學年</c:v>
                </c:pt>
                <c:pt idx="10">
                  <c:v>94學年</c:v>
                </c:pt>
                <c:pt idx="11">
                  <c:v>95學年</c:v>
                </c:pt>
                <c:pt idx="12">
                  <c:v>96學年</c:v>
                </c:pt>
                <c:pt idx="13">
                  <c:v>97學年</c:v>
                </c:pt>
                <c:pt idx="14">
                  <c:v>98學年</c:v>
                </c:pt>
                <c:pt idx="15">
                  <c:v>99學年</c:v>
                </c:pt>
                <c:pt idx="16">
                  <c:v>100學年</c:v>
                </c:pt>
                <c:pt idx="17">
                  <c:v>101學年</c:v>
                </c:pt>
                <c:pt idx="18">
                  <c:v>102學年</c:v>
                </c:pt>
                <c:pt idx="19">
                  <c:v>103學年</c:v>
                </c:pt>
                <c:pt idx="20">
                  <c:v>104學年</c:v>
                </c:pt>
                <c:pt idx="21">
                  <c:v>105學年</c:v>
                </c:pt>
                <c:pt idx="22">
                  <c:v>106學年</c:v>
                </c:pt>
                <c:pt idx="23">
                  <c:v>107學年</c:v>
                </c:pt>
                <c:pt idx="24">
                  <c:v>108學年</c:v>
                </c:pt>
              </c:strCache>
            </c:strRef>
          </c:cat>
          <c:val>
            <c:numRef>
              <c:f>工作表1!$E$2:$E$26</c:f>
              <c:numCache>
                <c:formatCode>General</c:formatCode>
                <c:ptCount val="25"/>
                <c:pt idx="0">
                  <c:v>65886</c:v>
                </c:pt>
                <c:pt idx="1">
                  <c:v>60887</c:v>
                </c:pt>
                <c:pt idx="2">
                  <c:v>59717</c:v>
                </c:pt>
                <c:pt idx="3">
                  <c:v>53210</c:v>
                </c:pt>
                <c:pt idx="4">
                  <c:v>51189</c:v>
                </c:pt>
                <c:pt idx="5">
                  <c:v>53595</c:v>
                </c:pt>
                <c:pt idx="6">
                  <c:v>54548</c:v>
                </c:pt>
                <c:pt idx="7">
                  <c:v>54489</c:v>
                </c:pt>
                <c:pt idx="8">
                  <c:v>53873</c:v>
                </c:pt>
                <c:pt idx="9">
                  <c:v>53642</c:v>
                </c:pt>
                <c:pt idx="10">
                  <c:v>53076</c:v>
                </c:pt>
                <c:pt idx="11">
                  <c:v>52599</c:v>
                </c:pt>
                <c:pt idx="12">
                  <c:v>51542</c:v>
                </c:pt>
                <c:pt idx="13">
                  <c:v>51304</c:v>
                </c:pt>
                <c:pt idx="14">
                  <c:v>50933</c:v>
                </c:pt>
                <c:pt idx="15">
                  <c:v>46576</c:v>
                </c:pt>
                <c:pt idx="16">
                  <c:v>42996</c:v>
                </c:pt>
                <c:pt idx="17">
                  <c:v>45493</c:v>
                </c:pt>
                <c:pt idx="18">
                  <c:v>44889</c:v>
                </c:pt>
                <c:pt idx="19">
                  <c:v>38880</c:v>
                </c:pt>
                <c:pt idx="20">
                  <c:v>36651</c:v>
                </c:pt>
                <c:pt idx="21">
                  <c:v>34371</c:v>
                </c:pt>
                <c:pt idx="22">
                  <c:v>34278</c:v>
                </c:pt>
                <c:pt idx="23">
                  <c:v>33040</c:v>
                </c:pt>
                <c:pt idx="24">
                  <c:v>33628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6B4-4F84-8C05-70A6CE8574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0364672"/>
        <c:axId val="250366208"/>
      </c:lineChart>
      <c:catAx>
        <c:axId val="250364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0366208"/>
        <c:crosses val="autoZero"/>
        <c:auto val="1"/>
        <c:lblAlgn val="ctr"/>
        <c:lblOffset val="100"/>
        <c:noMultiLvlLbl val="0"/>
      </c:catAx>
      <c:valAx>
        <c:axId val="250366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0364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工作表1!$G$3:$G$28</c:f>
              <c:strCache>
                <c:ptCount val="26"/>
                <c:pt idx="0">
                  <c:v>84學年</c:v>
                </c:pt>
                <c:pt idx="1">
                  <c:v>85學年</c:v>
                </c:pt>
                <c:pt idx="2">
                  <c:v>86學年</c:v>
                </c:pt>
                <c:pt idx="3">
                  <c:v>87學年</c:v>
                </c:pt>
                <c:pt idx="4">
                  <c:v>88學年</c:v>
                </c:pt>
                <c:pt idx="5">
                  <c:v>89學年</c:v>
                </c:pt>
                <c:pt idx="6">
                  <c:v>90學年</c:v>
                </c:pt>
                <c:pt idx="7">
                  <c:v>91學年</c:v>
                </c:pt>
                <c:pt idx="8">
                  <c:v>92學年</c:v>
                </c:pt>
                <c:pt idx="9">
                  <c:v>93學年</c:v>
                </c:pt>
                <c:pt idx="10">
                  <c:v>94學年</c:v>
                </c:pt>
                <c:pt idx="11">
                  <c:v>95學年</c:v>
                </c:pt>
                <c:pt idx="12">
                  <c:v>96學年</c:v>
                </c:pt>
                <c:pt idx="13">
                  <c:v>97學年</c:v>
                </c:pt>
                <c:pt idx="14">
                  <c:v>98學年</c:v>
                </c:pt>
                <c:pt idx="15">
                  <c:v>99學年</c:v>
                </c:pt>
                <c:pt idx="16">
                  <c:v>100學年</c:v>
                </c:pt>
                <c:pt idx="17">
                  <c:v>101學年</c:v>
                </c:pt>
                <c:pt idx="18">
                  <c:v>102學年</c:v>
                </c:pt>
                <c:pt idx="19">
                  <c:v>103學年</c:v>
                </c:pt>
                <c:pt idx="20">
                  <c:v>104學年</c:v>
                </c:pt>
                <c:pt idx="21">
                  <c:v>105學年</c:v>
                </c:pt>
                <c:pt idx="22">
                  <c:v>106學年</c:v>
                </c:pt>
                <c:pt idx="23">
                  <c:v>107學年</c:v>
                </c:pt>
                <c:pt idx="24">
                  <c:v>108學年</c:v>
                </c:pt>
                <c:pt idx="25">
                  <c:v>109學年</c:v>
                </c:pt>
              </c:strCache>
            </c:strRef>
          </c:cat>
          <c:val>
            <c:numRef>
              <c:f>工作表1!$H$3:$H$28</c:f>
              <c:numCache>
                <c:formatCode>General</c:formatCode>
                <c:ptCount val="26"/>
                <c:pt idx="0">
                  <c:v>1605</c:v>
                </c:pt>
                <c:pt idx="1">
                  <c:v>2905</c:v>
                </c:pt>
                <c:pt idx="2">
                  <c:v>4058</c:v>
                </c:pt>
                <c:pt idx="3">
                  <c:v>3565</c:v>
                </c:pt>
                <c:pt idx="4">
                  <c:v>3368</c:v>
                </c:pt>
                <c:pt idx="5">
                  <c:v>3387</c:v>
                </c:pt>
                <c:pt idx="6">
                  <c:v>3500</c:v>
                </c:pt>
                <c:pt idx="7">
                  <c:v>3577</c:v>
                </c:pt>
                <c:pt idx="8">
                  <c:v>3564</c:v>
                </c:pt>
                <c:pt idx="9">
                  <c:v>3505</c:v>
                </c:pt>
                <c:pt idx="10">
                  <c:v>3470</c:v>
                </c:pt>
                <c:pt idx="11">
                  <c:v>3493</c:v>
                </c:pt>
                <c:pt idx="12">
                  <c:v>3536</c:v>
                </c:pt>
                <c:pt idx="13">
                  <c:v>3642</c:v>
                </c:pt>
                <c:pt idx="14">
                  <c:v>3684</c:v>
                </c:pt>
                <c:pt idx="15">
                  <c:v>3592</c:v>
                </c:pt>
                <c:pt idx="16">
                  <c:v>3463</c:v>
                </c:pt>
                <c:pt idx="17">
                  <c:v>3381</c:v>
                </c:pt>
                <c:pt idx="18">
                  <c:v>3380</c:v>
                </c:pt>
                <c:pt idx="19">
                  <c:v>3180</c:v>
                </c:pt>
                <c:pt idx="20">
                  <c:v>2917</c:v>
                </c:pt>
                <c:pt idx="21">
                  <c:v>2639</c:v>
                </c:pt>
                <c:pt idx="22">
                  <c:v>2554</c:v>
                </c:pt>
                <c:pt idx="23">
                  <c:v>2391</c:v>
                </c:pt>
                <c:pt idx="24">
                  <c:v>2280</c:v>
                </c:pt>
                <c:pt idx="25">
                  <c:v>2222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357-4B7D-9DE5-500EB324AB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0378112"/>
        <c:axId val="250379648"/>
      </c:lineChart>
      <c:catAx>
        <c:axId val="250378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0379648"/>
        <c:crosses val="autoZero"/>
        <c:auto val="1"/>
        <c:lblAlgn val="ctr"/>
        <c:lblOffset val="100"/>
        <c:noMultiLvlLbl val="0"/>
      </c:catAx>
      <c:valAx>
        <c:axId val="250379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0378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工作表1!$G$3:$G$28</c:f>
              <c:strCache>
                <c:ptCount val="26"/>
                <c:pt idx="0">
                  <c:v>84學年</c:v>
                </c:pt>
                <c:pt idx="1">
                  <c:v>85學年</c:v>
                </c:pt>
                <c:pt idx="2">
                  <c:v>86學年</c:v>
                </c:pt>
                <c:pt idx="3">
                  <c:v>87學年</c:v>
                </c:pt>
                <c:pt idx="4">
                  <c:v>88學年</c:v>
                </c:pt>
                <c:pt idx="5">
                  <c:v>89學年</c:v>
                </c:pt>
                <c:pt idx="6">
                  <c:v>90學年</c:v>
                </c:pt>
                <c:pt idx="7">
                  <c:v>91學年</c:v>
                </c:pt>
                <c:pt idx="8">
                  <c:v>92學年</c:v>
                </c:pt>
                <c:pt idx="9">
                  <c:v>93學年</c:v>
                </c:pt>
                <c:pt idx="10">
                  <c:v>94學年</c:v>
                </c:pt>
                <c:pt idx="11">
                  <c:v>95學年</c:v>
                </c:pt>
                <c:pt idx="12">
                  <c:v>96學年</c:v>
                </c:pt>
                <c:pt idx="13">
                  <c:v>97學年</c:v>
                </c:pt>
                <c:pt idx="14">
                  <c:v>98學年</c:v>
                </c:pt>
                <c:pt idx="15">
                  <c:v>99學年</c:v>
                </c:pt>
                <c:pt idx="16">
                  <c:v>100學年</c:v>
                </c:pt>
                <c:pt idx="17">
                  <c:v>101學年</c:v>
                </c:pt>
                <c:pt idx="18">
                  <c:v>102學年</c:v>
                </c:pt>
                <c:pt idx="19">
                  <c:v>103學年</c:v>
                </c:pt>
                <c:pt idx="20">
                  <c:v>104學年</c:v>
                </c:pt>
                <c:pt idx="21">
                  <c:v>105學年</c:v>
                </c:pt>
                <c:pt idx="22">
                  <c:v>106學年</c:v>
                </c:pt>
                <c:pt idx="23">
                  <c:v>107學年</c:v>
                </c:pt>
                <c:pt idx="24">
                  <c:v>108學年</c:v>
                </c:pt>
                <c:pt idx="25">
                  <c:v>109學年</c:v>
                </c:pt>
              </c:strCache>
            </c:strRef>
          </c:cat>
          <c:val>
            <c:numRef>
              <c:f>工作表1!$H$3:$H$28</c:f>
              <c:numCache>
                <c:formatCode>General</c:formatCode>
                <c:ptCount val="26"/>
                <c:pt idx="0">
                  <c:v>1605</c:v>
                </c:pt>
                <c:pt idx="1">
                  <c:v>2905</c:v>
                </c:pt>
                <c:pt idx="2">
                  <c:v>4058</c:v>
                </c:pt>
                <c:pt idx="3">
                  <c:v>3565</c:v>
                </c:pt>
                <c:pt idx="4">
                  <c:v>3368</c:v>
                </c:pt>
                <c:pt idx="5">
                  <c:v>3387</c:v>
                </c:pt>
                <c:pt idx="6">
                  <c:v>3500</c:v>
                </c:pt>
                <c:pt idx="7">
                  <c:v>3577</c:v>
                </c:pt>
                <c:pt idx="8">
                  <c:v>3564</c:v>
                </c:pt>
                <c:pt idx="9">
                  <c:v>3505</c:v>
                </c:pt>
                <c:pt idx="10">
                  <c:v>3470</c:v>
                </c:pt>
                <c:pt idx="11">
                  <c:v>3493</c:v>
                </c:pt>
                <c:pt idx="12">
                  <c:v>3536</c:v>
                </c:pt>
                <c:pt idx="13">
                  <c:v>3642</c:v>
                </c:pt>
                <c:pt idx="14">
                  <c:v>3684</c:v>
                </c:pt>
                <c:pt idx="15">
                  <c:v>3592</c:v>
                </c:pt>
                <c:pt idx="16">
                  <c:v>3463</c:v>
                </c:pt>
                <c:pt idx="17">
                  <c:v>3381</c:v>
                </c:pt>
                <c:pt idx="18">
                  <c:v>3380</c:v>
                </c:pt>
                <c:pt idx="19">
                  <c:v>3180</c:v>
                </c:pt>
                <c:pt idx="20">
                  <c:v>2917</c:v>
                </c:pt>
                <c:pt idx="21">
                  <c:v>2639</c:v>
                </c:pt>
                <c:pt idx="22">
                  <c:v>2554</c:v>
                </c:pt>
                <c:pt idx="23">
                  <c:v>2391</c:v>
                </c:pt>
                <c:pt idx="24">
                  <c:v>2280</c:v>
                </c:pt>
                <c:pt idx="25">
                  <c:v>2222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21D-4424-9828-A5AFDBC367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0251520"/>
        <c:axId val="250261504"/>
      </c:lineChart>
      <c:catAx>
        <c:axId val="250251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0261504"/>
        <c:crosses val="autoZero"/>
        <c:auto val="1"/>
        <c:lblAlgn val="ctr"/>
        <c:lblOffset val="100"/>
        <c:noMultiLvlLbl val="0"/>
      </c:catAx>
      <c:valAx>
        <c:axId val="250261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0251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spPr>
            <a:ln w="38100"/>
          </c:spPr>
          <c:marker>
            <c:symbol val="none"/>
          </c:marker>
          <c:cat>
            <c:numRef>
              <c:f>'[佐2.105-108報到統計.xlsx]105-108學年度入學及改讀他校分析'!$B$3:$B$6</c:f>
              <c:numCache>
                <c:formatCode>General</c:formatCode>
                <c:ptCount val="4"/>
                <c:pt idx="0">
                  <c:v>105</c:v>
                </c:pt>
                <c:pt idx="1">
                  <c:v>106</c:v>
                </c:pt>
                <c:pt idx="2">
                  <c:v>107</c:v>
                </c:pt>
                <c:pt idx="3">
                  <c:v>108</c:v>
                </c:pt>
              </c:numCache>
            </c:numRef>
          </c:cat>
          <c:val>
            <c:numRef>
              <c:f>'[佐2.105-108報到統計.xlsx]105-108學年度入學及改讀他校分析'!$H$3:$H$6</c:f>
              <c:numCache>
                <c:formatCode>General</c:formatCode>
                <c:ptCount val="4"/>
                <c:pt idx="0">
                  <c:v>0.91450216450216448</c:v>
                </c:pt>
                <c:pt idx="1">
                  <c:v>0.83880903490759751</c:v>
                </c:pt>
                <c:pt idx="2">
                  <c:v>0.81767337807606266</c:v>
                </c:pt>
                <c:pt idx="3">
                  <c:v>0.83848797250859108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F8D-4B26-8ED2-CCC255DDB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3473920"/>
        <c:axId val="213494016"/>
      </c:lineChart>
      <c:catAx>
        <c:axId val="213473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3494016"/>
        <c:crosses val="autoZero"/>
        <c:auto val="1"/>
        <c:lblAlgn val="ctr"/>
        <c:lblOffset val="100"/>
        <c:noMultiLvlLbl val="0"/>
      </c:catAx>
      <c:valAx>
        <c:axId val="213494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3473920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600"/>
      </a:pPr>
      <a:endParaRPr lang="zh-TW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工作表3!$H$22</c:f>
              <c:strCache>
                <c:ptCount val="1"/>
                <c:pt idx="0">
                  <c:v>男</c:v>
                </c:pt>
              </c:strCache>
            </c:strRef>
          </c:tx>
          <c:invertIfNegative val="0"/>
          <c:cat>
            <c:strRef>
              <c:f>工作表3!$A$23:$A$27</c:f>
              <c:strCache>
                <c:ptCount val="5"/>
                <c:pt idx="0">
                  <c:v>105學年</c:v>
                </c:pt>
                <c:pt idx="1">
                  <c:v>106學年</c:v>
                </c:pt>
                <c:pt idx="2">
                  <c:v>107學年</c:v>
                </c:pt>
                <c:pt idx="3">
                  <c:v>108學年</c:v>
                </c:pt>
                <c:pt idx="4">
                  <c:v>109學年</c:v>
                </c:pt>
              </c:strCache>
            </c:strRef>
          </c:cat>
          <c:val>
            <c:numRef>
              <c:f>工作表3!$H$23:$H$27</c:f>
              <c:numCache>
                <c:formatCode>General</c:formatCode>
                <c:ptCount val="5"/>
                <c:pt idx="0">
                  <c:v>24</c:v>
                </c:pt>
                <c:pt idx="1">
                  <c:v>26</c:v>
                </c:pt>
                <c:pt idx="2">
                  <c:v>20</c:v>
                </c:pt>
                <c:pt idx="3">
                  <c:v>21</c:v>
                </c:pt>
                <c:pt idx="4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0E-4974-8D57-33ED94821EB4}"/>
            </c:ext>
          </c:extLst>
        </c:ser>
        <c:ser>
          <c:idx val="1"/>
          <c:order val="1"/>
          <c:tx>
            <c:strRef>
              <c:f>工作表3!$I$22</c:f>
              <c:strCache>
                <c:ptCount val="1"/>
                <c:pt idx="0">
                  <c:v>女</c:v>
                </c:pt>
              </c:strCache>
            </c:strRef>
          </c:tx>
          <c:invertIfNegative val="0"/>
          <c:cat>
            <c:strRef>
              <c:f>工作表3!$A$23:$A$27</c:f>
              <c:strCache>
                <c:ptCount val="5"/>
                <c:pt idx="0">
                  <c:v>105學年</c:v>
                </c:pt>
                <c:pt idx="1">
                  <c:v>106學年</c:v>
                </c:pt>
                <c:pt idx="2">
                  <c:v>107學年</c:v>
                </c:pt>
                <c:pt idx="3">
                  <c:v>108學年</c:v>
                </c:pt>
                <c:pt idx="4">
                  <c:v>109學年</c:v>
                </c:pt>
              </c:strCache>
            </c:strRef>
          </c:cat>
          <c:val>
            <c:numRef>
              <c:f>工作表3!$I$23:$I$27</c:f>
              <c:numCache>
                <c:formatCode>General</c:formatCode>
                <c:ptCount val="5"/>
                <c:pt idx="0">
                  <c:v>47</c:v>
                </c:pt>
                <c:pt idx="1">
                  <c:v>47</c:v>
                </c:pt>
                <c:pt idx="2">
                  <c:v>40</c:v>
                </c:pt>
                <c:pt idx="3">
                  <c:v>37</c:v>
                </c:pt>
                <c:pt idx="4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40E-4974-8D57-33ED94821EB4}"/>
            </c:ext>
          </c:extLst>
        </c:ser>
        <c:ser>
          <c:idx val="2"/>
          <c:order val="2"/>
          <c:tx>
            <c:strRef>
              <c:f>工作表3!$J$22</c:f>
              <c:strCache>
                <c:ptCount val="1"/>
                <c:pt idx="0">
                  <c:v>總計</c:v>
                </c:pt>
              </c:strCache>
            </c:strRef>
          </c:tx>
          <c:invertIfNegative val="0"/>
          <c:cat>
            <c:strRef>
              <c:f>工作表3!$A$23:$A$27</c:f>
              <c:strCache>
                <c:ptCount val="5"/>
                <c:pt idx="0">
                  <c:v>105學年</c:v>
                </c:pt>
                <c:pt idx="1">
                  <c:v>106學年</c:v>
                </c:pt>
                <c:pt idx="2">
                  <c:v>107學年</c:v>
                </c:pt>
                <c:pt idx="3">
                  <c:v>108學年</c:v>
                </c:pt>
                <c:pt idx="4">
                  <c:v>109學年</c:v>
                </c:pt>
              </c:strCache>
            </c:strRef>
          </c:cat>
          <c:val>
            <c:numRef>
              <c:f>工作表3!$J$23:$J$27</c:f>
              <c:numCache>
                <c:formatCode>General</c:formatCode>
                <c:ptCount val="5"/>
                <c:pt idx="0">
                  <c:v>71</c:v>
                </c:pt>
                <c:pt idx="1">
                  <c:v>73</c:v>
                </c:pt>
                <c:pt idx="2">
                  <c:v>60</c:v>
                </c:pt>
                <c:pt idx="3">
                  <c:v>58</c:v>
                </c:pt>
                <c:pt idx="4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40E-4974-8D57-33ED94821E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0143872"/>
        <c:axId val="230150912"/>
      </c:barChart>
      <c:catAx>
        <c:axId val="2301438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0150912"/>
        <c:crosses val="autoZero"/>
        <c:auto val="1"/>
        <c:lblAlgn val="ctr"/>
        <c:lblOffset val="100"/>
        <c:noMultiLvlLbl val="0"/>
      </c:catAx>
      <c:valAx>
        <c:axId val="230150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014387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工作表4!$B$1</c:f>
              <c:strCache>
                <c:ptCount val="1"/>
                <c:pt idx="0">
                  <c:v>輔導開案數</c:v>
                </c:pt>
              </c:strCache>
            </c:strRef>
          </c:tx>
          <c:invertIfNegative val="0"/>
          <c:cat>
            <c:strRef>
              <c:f>工作表4!$A$2:$A$6</c:f>
              <c:strCache>
                <c:ptCount val="5"/>
                <c:pt idx="0">
                  <c:v>107-1</c:v>
                </c:pt>
                <c:pt idx="1">
                  <c:v>107-2</c:v>
                </c:pt>
                <c:pt idx="2">
                  <c:v>108-1</c:v>
                </c:pt>
                <c:pt idx="3">
                  <c:v>108-2</c:v>
                </c:pt>
                <c:pt idx="4">
                  <c:v>109-1</c:v>
                </c:pt>
              </c:strCache>
            </c:strRef>
          </c:cat>
          <c:val>
            <c:numRef>
              <c:f>工作表4!$B$2:$B$6</c:f>
              <c:numCache>
                <c:formatCode>General</c:formatCode>
                <c:ptCount val="5"/>
                <c:pt idx="0">
                  <c:v>52</c:v>
                </c:pt>
                <c:pt idx="1">
                  <c:v>62</c:v>
                </c:pt>
                <c:pt idx="2">
                  <c:v>64</c:v>
                </c:pt>
                <c:pt idx="3">
                  <c:v>75</c:v>
                </c:pt>
                <c:pt idx="4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C2-4468-9687-7E266E3625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860736"/>
        <c:axId val="213862272"/>
      </c:barChart>
      <c:catAx>
        <c:axId val="2138607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3862272"/>
        <c:crosses val="autoZero"/>
        <c:auto val="1"/>
        <c:lblAlgn val="ctr"/>
        <c:lblOffset val="100"/>
        <c:noMultiLvlLbl val="0"/>
      </c:catAx>
      <c:valAx>
        <c:axId val="213862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386073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5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工作表4!$D$1:$U$1</c:f>
              <c:strCache>
                <c:ptCount val="18"/>
                <c:pt idx="0">
                  <c:v>人際困擾</c:v>
                </c:pt>
                <c:pt idx="1">
                  <c:v>家庭困擾</c:v>
                </c:pt>
                <c:pt idx="2">
                  <c:v>自我探索</c:v>
                </c:pt>
                <c:pt idx="3">
                  <c:v>情緒困擾</c:v>
                </c:pt>
                <c:pt idx="4">
                  <c:v>生活壓力</c:v>
                </c:pt>
                <c:pt idx="5">
                  <c:v>脆弱家庭</c:v>
                </c:pt>
                <c:pt idx="6">
                  <c:v>兒少保</c:v>
                </c:pt>
                <c:pt idx="7">
                  <c:v>學習困擾</c:v>
                </c:pt>
                <c:pt idx="8">
                  <c:v>中輟/拒學</c:v>
                </c:pt>
                <c:pt idx="9">
                  <c:v>師生關係</c:v>
                </c:pt>
                <c:pt idx="10">
                  <c:v>自我傷害</c:v>
                </c:pt>
                <c:pt idx="11">
                  <c:v>網路成癮</c:v>
                </c:pt>
                <c:pt idx="12">
                  <c:v>偏差行為/少年虞犯</c:v>
                </c:pt>
                <c:pt idx="13">
                  <c:v>心理疾病</c:v>
                </c:pt>
                <c:pt idx="14">
                  <c:v>性別情感議題</c:v>
                </c:pt>
                <c:pt idx="15">
                  <c:v>性平輔導</c:v>
                </c:pt>
                <c:pt idx="16">
                  <c:v>學生間霸凌</c:v>
                </c:pt>
                <c:pt idx="17">
                  <c:v>親職問題</c:v>
                </c:pt>
              </c:strCache>
            </c:strRef>
          </c:cat>
          <c:val>
            <c:numRef>
              <c:f>工作表4!$D$7:$U$7</c:f>
              <c:numCache>
                <c:formatCode>General</c:formatCode>
                <c:ptCount val="18"/>
                <c:pt idx="0">
                  <c:v>45</c:v>
                </c:pt>
                <c:pt idx="1">
                  <c:v>24</c:v>
                </c:pt>
                <c:pt idx="2">
                  <c:v>49</c:v>
                </c:pt>
                <c:pt idx="3">
                  <c:v>62</c:v>
                </c:pt>
                <c:pt idx="4">
                  <c:v>12</c:v>
                </c:pt>
                <c:pt idx="5">
                  <c:v>5</c:v>
                </c:pt>
                <c:pt idx="6">
                  <c:v>76</c:v>
                </c:pt>
                <c:pt idx="7">
                  <c:v>4</c:v>
                </c:pt>
                <c:pt idx="8">
                  <c:v>36</c:v>
                </c:pt>
                <c:pt idx="9">
                  <c:v>10</c:v>
                </c:pt>
                <c:pt idx="10">
                  <c:v>24</c:v>
                </c:pt>
                <c:pt idx="11">
                  <c:v>1</c:v>
                </c:pt>
                <c:pt idx="12">
                  <c:v>6</c:v>
                </c:pt>
                <c:pt idx="13">
                  <c:v>9</c:v>
                </c:pt>
                <c:pt idx="14">
                  <c:v>6</c:v>
                </c:pt>
                <c:pt idx="15">
                  <c:v>8</c:v>
                </c:pt>
                <c:pt idx="16">
                  <c:v>2</c:v>
                </c:pt>
                <c:pt idx="17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68-42AE-834B-16D00ADCF38D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200"/>
      </a:pPr>
      <a:endParaRPr lang="zh-TW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工作表3!$D$2:$D$3</c:f>
              <c:strCache>
                <c:ptCount val="1"/>
                <c:pt idx="0">
                  <c:v>直接服務</c:v>
                </c:pt>
              </c:strCache>
            </c:strRef>
          </c:tx>
          <c:invertIfNegative val="0"/>
          <c:cat>
            <c:strRef>
              <c:f>工作表3!$A$4:$A$8</c:f>
              <c:strCache>
                <c:ptCount val="5"/>
                <c:pt idx="0">
                  <c:v>105學年</c:v>
                </c:pt>
                <c:pt idx="1">
                  <c:v>106學年</c:v>
                </c:pt>
                <c:pt idx="2">
                  <c:v>107學年</c:v>
                </c:pt>
                <c:pt idx="3">
                  <c:v>108學年</c:v>
                </c:pt>
                <c:pt idx="4">
                  <c:v>109學年</c:v>
                </c:pt>
              </c:strCache>
            </c:strRef>
          </c:cat>
          <c:val>
            <c:numRef>
              <c:f>工作表3!$D$4:$D$8</c:f>
              <c:numCache>
                <c:formatCode>General</c:formatCode>
                <c:ptCount val="5"/>
                <c:pt idx="0">
                  <c:v>37</c:v>
                </c:pt>
                <c:pt idx="1">
                  <c:v>51</c:v>
                </c:pt>
                <c:pt idx="2">
                  <c:v>55</c:v>
                </c:pt>
                <c:pt idx="3">
                  <c:v>51</c:v>
                </c:pt>
                <c:pt idx="4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18-4FC0-876E-E47D554E508F}"/>
            </c:ext>
          </c:extLst>
        </c:ser>
        <c:ser>
          <c:idx val="5"/>
          <c:order val="1"/>
          <c:tx>
            <c:strRef>
              <c:f>工作表3!$G$2:$G$3</c:f>
              <c:strCache>
                <c:ptCount val="1"/>
                <c:pt idx="0">
                  <c:v>間接服務</c:v>
                </c:pt>
              </c:strCache>
            </c:strRef>
          </c:tx>
          <c:invertIfNegative val="0"/>
          <c:cat>
            <c:strRef>
              <c:f>工作表3!$A$4:$A$8</c:f>
              <c:strCache>
                <c:ptCount val="5"/>
                <c:pt idx="0">
                  <c:v>105學年</c:v>
                </c:pt>
                <c:pt idx="1">
                  <c:v>106學年</c:v>
                </c:pt>
                <c:pt idx="2">
                  <c:v>107學年</c:v>
                </c:pt>
                <c:pt idx="3">
                  <c:v>108學年</c:v>
                </c:pt>
                <c:pt idx="4">
                  <c:v>109學年</c:v>
                </c:pt>
              </c:strCache>
            </c:strRef>
          </c:cat>
          <c:val>
            <c:numRef>
              <c:f>工作表3!$G$4:$G$8</c:f>
              <c:numCache>
                <c:formatCode>General</c:formatCode>
                <c:ptCount val="5"/>
                <c:pt idx="0">
                  <c:v>20</c:v>
                </c:pt>
                <c:pt idx="1">
                  <c:v>22</c:v>
                </c:pt>
                <c:pt idx="2">
                  <c:v>14</c:v>
                </c:pt>
                <c:pt idx="3">
                  <c:v>18</c:v>
                </c:pt>
                <c:pt idx="4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E18-4FC0-876E-E47D554E50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0423552"/>
        <c:axId val="230449536"/>
      </c:barChart>
      <c:catAx>
        <c:axId val="2304235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0449536"/>
        <c:crosses val="autoZero"/>
        <c:auto val="1"/>
        <c:lblAlgn val="ctr"/>
        <c:lblOffset val="100"/>
        <c:noMultiLvlLbl val="0"/>
      </c:catAx>
      <c:valAx>
        <c:axId val="2304495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042355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工作表3!$A$32</c:f>
              <c:strCache>
                <c:ptCount val="1"/>
                <c:pt idx="0">
                  <c:v>105學年</c:v>
                </c:pt>
              </c:strCache>
            </c:strRef>
          </c:tx>
          <c:invertIfNegative val="0"/>
          <c:cat>
            <c:multiLvlStrRef>
              <c:f>工作表3!$B$30:$J$31</c:f>
              <c:multiLvlStrCache>
                <c:ptCount val="9"/>
                <c:lvl>
                  <c:pt idx="0">
                    <c:v>甲等</c:v>
                  </c:pt>
                  <c:pt idx="1">
                    <c:v>優等</c:v>
                  </c:pt>
                  <c:pt idx="2">
                    <c:v>特優</c:v>
                  </c:pt>
                  <c:pt idx="3">
                    <c:v>甲等</c:v>
                  </c:pt>
                  <c:pt idx="4">
                    <c:v>優等</c:v>
                  </c:pt>
                  <c:pt idx="5">
                    <c:v>特優</c:v>
                  </c:pt>
                  <c:pt idx="6">
                    <c:v>甲等</c:v>
                  </c:pt>
                  <c:pt idx="7">
                    <c:v>優等</c:v>
                  </c:pt>
                  <c:pt idx="8">
                    <c:v>特優</c:v>
                  </c:pt>
                </c:lvl>
                <c:lvl>
                  <c:pt idx="0">
                    <c:v>新北市個人賽</c:v>
                  </c:pt>
                  <c:pt idx="3">
                    <c:v>全國個人賽</c:v>
                  </c:pt>
                  <c:pt idx="6">
                    <c:v>全國團體賽</c:v>
                  </c:pt>
                </c:lvl>
              </c:multiLvlStrCache>
            </c:multiLvlStrRef>
          </c:cat>
          <c:val>
            <c:numRef>
              <c:f>工作表3!$B$32:$J$32</c:f>
              <c:numCache>
                <c:formatCode>General</c:formatCode>
                <c:ptCount val="9"/>
                <c:pt idx="0">
                  <c:v>0</c:v>
                </c:pt>
                <c:pt idx="1">
                  <c:v>6</c:v>
                </c:pt>
                <c:pt idx="2">
                  <c:v>1</c:v>
                </c:pt>
                <c:pt idx="3">
                  <c:v>0</c:v>
                </c:pt>
                <c:pt idx="4">
                  <c:v>2</c:v>
                </c:pt>
                <c:pt idx="5">
                  <c:v>1</c:v>
                </c:pt>
                <c:pt idx="6">
                  <c:v>1</c:v>
                </c:pt>
                <c:pt idx="7">
                  <c:v>3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EF-42F6-8BC3-302B59641ED5}"/>
            </c:ext>
          </c:extLst>
        </c:ser>
        <c:ser>
          <c:idx val="1"/>
          <c:order val="1"/>
          <c:tx>
            <c:strRef>
              <c:f>工作表3!$A$33</c:f>
              <c:strCache>
                <c:ptCount val="1"/>
                <c:pt idx="0">
                  <c:v>106學年</c:v>
                </c:pt>
              </c:strCache>
            </c:strRef>
          </c:tx>
          <c:invertIfNegative val="0"/>
          <c:cat>
            <c:multiLvlStrRef>
              <c:f>工作表3!$B$30:$J$31</c:f>
              <c:multiLvlStrCache>
                <c:ptCount val="9"/>
                <c:lvl>
                  <c:pt idx="0">
                    <c:v>甲等</c:v>
                  </c:pt>
                  <c:pt idx="1">
                    <c:v>優等</c:v>
                  </c:pt>
                  <c:pt idx="2">
                    <c:v>特優</c:v>
                  </c:pt>
                  <c:pt idx="3">
                    <c:v>甲等</c:v>
                  </c:pt>
                  <c:pt idx="4">
                    <c:v>優等</c:v>
                  </c:pt>
                  <c:pt idx="5">
                    <c:v>特優</c:v>
                  </c:pt>
                  <c:pt idx="6">
                    <c:v>甲等</c:v>
                  </c:pt>
                  <c:pt idx="7">
                    <c:v>優等</c:v>
                  </c:pt>
                  <c:pt idx="8">
                    <c:v>特優</c:v>
                  </c:pt>
                </c:lvl>
                <c:lvl>
                  <c:pt idx="0">
                    <c:v>新北市個人賽</c:v>
                  </c:pt>
                  <c:pt idx="3">
                    <c:v>全國個人賽</c:v>
                  </c:pt>
                  <c:pt idx="6">
                    <c:v>全國團體賽</c:v>
                  </c:pt>
                </c:lvl>
              </c:multiLvlStrCache>
            </c:multiLvlStrRef>
          </c:cat>
          <c:val>
            <c:numRef>
              <c:f>工作表3!$B$33:$J$33</c:f>
              <c:numCache>
                <c:formatCode>General</c:formatCode>
                <c:ptCount val="9"/>
                <c:pt idx="0">
                  <c:v>10</c:v>
                </c:pt>
                <c:pt idx="1">
                  <c:v>13</c:v>
                </c:pt>
                <c:pt idx="2">
                  <c:v>0</c:v>
                </c:pt>
                <c:pt idx="3">
                  <c:v>3</c:v>
                </c:pt>
                <c:pt idx="4">
                  <c:v>2</c:v>
                </c:pt>
                <c:pt idx="5">
                  <c:v>0</c:v>
                </c:pt>
                <c:pt idx="6">
                  <c:v>1</c:v>
                </c:pt>
                <c:pt idx="7">
                  <c:v>2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EF-42F6-8BC3-302B59641ED5}"/>
            </c:ext>
          </c:extLst>
        </c:ser>
        <c:ser>
          <c:idx val="2"/>
          <c:order val="2"/>
          <c:tx>
            <c:strRef>
              <c:f>工作表3!$A$34</c:f>
              <c:strCache>
                <c:ptCount val="1"/>
                <c:pt idx="0">
                  <c:v>107學年</c:v>
                </c:pt>
              </c:strCache>
            </c:strRef>
          </c:tx>
          <c:invertIfNegative val="0"/>
          <c:cat>
            <c:multiLvlStrRef>
              <c:f>工作表3!$B$30:$J$31</c:f>
              <c:multiLvlStrCache>
                <c:ptCount val="9"/>
                <c:lvl>
                  <c:pt idx="0">
                    <c:v>甲等</c:v>
                  </c:pt>
                  <c:pt idx="1">
                    <c:v>優等</c:v>
                  </c:pt>
                  <c:pt idx="2">
                    <c:v>特優</c:v>
                  </c:pt>
                  <c:pt idx="3">
                    <c:v>甲等</c:v>
                  </c:pt>
                  <c:pt idx="4">
                    <c:v>優等</c:v>
                  </c:pt>
                  <c:pt idx="5">
                    <c:v>特優</c:v>
                  </c:pt>
                  <c:pt idx="6">
                    <c:v>甲等</c:v>
                  </c:pt>
                  <c:pt idx="7">
                    <c:v>優等</c:v>
                  </c:pt>
                  <c:pt idx="8">
                    <c:v>特優</c:v>
                  </c:pt>
                </c:lvl>
                <c:lvl>
                  <c:pt idx="0">
                    <c:v>新北市個人賽</c:v>
                  </c:pt>
                  <c:pt idx="3">
                    <c:v>全國個人賽</c:v>
                  </c:pt>
                  <c:pt idx="6">
                    <c:v>全國團體賽</c:v>
                  </c:pt>
                </c:lvl>
              </c:multiLvlStrCache>
            </c:multiLvlStrRef>
          </c:cat>
          <c:val>
            <c:numRef>
              <c:f>工作表3!$B$34:$J$34</c:f>
              <c:numCache>
                <c:formatCode>General</c:formatCode>
                <c:ptCount val="9"/>
                <c:pt idx="0">
                  <c:v>3</c:v>
                </c:pt>
                <c:pt idx="1">
                  <c:v>15</c:v>
                </c:pt>
                <c:pt idx="2">
                  <c:v>0</c:v>
                </c:pt>
                <c:pt idx="3">
                  <c:v>0</c:v>
                </c:pt>
                <c:pt idx="4">
                  <c:v>4</c:v>
                </c:pt>
                <c:pt idx="5">
                  <c:v>1</c:v>
                </c:pt>
                <c:pt idx="6">
                  <c:v>2</c:v>
                </c:pt>
                <c:pt idx="7">
                  <c:v>1</c:v>
                </c:pt>
                <c:pt idx="8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9EF-42F6-8BC3-302B59641ED5}"/>
            </c:ext>
          </c:extLst>
        </c:ser>
        <c:ser>
          <c:idx val="3"/>
          <c:order val="3"/>
          <c:tx>
            <c:strRef>
              <c:f>工作表3!$A$35</c:f>
              <c:strCache>
                <c:ptCount val="1"/>
                <c:pt idx="0">
                  <c:v>108學年</c:v>
                </c:pt>
              </c:strCache>
            </c:strRef>
          </c:tx>
          <c:invertIfNegative val="0"/>
          <c:cat>
            <c:multiLvlStrRef>
              <c:f>工作表3!$B$30:$J$31</c:f>
              <c:multiLvlStrCache>
                <c:ptCount val="9"/>
                <c:lvl>
                  <c:pt idx="0">
                    <c:v>甲等</c:v>
                  </c:pt>
                  <c:pt idx="1">
                    <c:v>優等</c:v>
                  </c:pt>
                  <c:pt idx="2">
                    <c:v>特優</c:v>
                  </c:pt>
                  <c:pt idx="3">
                    <c:v>甲等</c:v>
                  </c:pt>
                  <c:pt idx="4">
                    <c:v>優等</c:v>
                  </c:pt>
                  <c:pt idx="5">
                    <c:v>特優</c:v>
                  </c:pt>
                  <c:pt idx="6">
                    <c:v>甲等</c:v>
                  </c:pt>
                  <c:pt idx="7">
                    <c:v>優等</c:v>
                  </c:pt>
                  <c:pt idx="8">
                    <c:v>特優</c:v>
                  </c:pt>
                </c:lvl>
                <c:lvl>
                  <c:pt idx="0">
                    <c:v>新北市個人賽</c:v>
                  </c:pt>
                  <c:pt idx="3">
                    <c:v>全國個人賽</c:v>
                  </c:pt>
                  <c:pt idx="6">
                    <c:v>全國團體賽</c:v>
                  </c:pt>
                </c:lvl>
              </c:multiLvlStrCache>
            </c:multiLvlStrRef>
          </c:cat>
          <c:val>
            <c:numRef>
              <c:f>工作表3!$B$35:$J$35</c:f>
              <c:numCache>
                <c:formatCode>General</c:formatCode>
                <c:ptCount val="9"/>
                <c:pt idx="0">
                  <c:v>19</c:v>
                </c:pt>
                <c:pt idx="1">
                  <c:v>3</c:v>
                </c:pt>
                <c:pt idx="2">
                  <c:v>0</c:v>
                </c:pt>
                <c:pt idx="3">
                  <c:v>4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9EF-42F6-8BC3-302B59641E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4063744"/>
        <c:axId val="213886080"/>
      </c:barChart>
      <c:catAx>
        <c:axId val="1940637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3886080"/>
        <c:crosses val="autoZero"/>
        <c:auto val="1"/>
        <c:lblAlgn val="ctr"/>
        <c:lblOffset val="100"/>
        <c:noMultiLvlLbl val="0"/>
      </c:catAx>
      <c:valAx>
        <c:axId val="2138860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406374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zh-TW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比賽等!$A$3:$A$6</c:f>
              <c:strCache>
                <c:ptCount val="4"/>
                <c:pt idx="0">
                  <c:v>105學年度</c:v>
                </c:pt>
                <c:pt idx="1">
                  <c:v>106學年度</c:v>
                </c:pt>
                <c:pt idx="2">
                  <c:v>107學年度</c:v>
                </c:pt>
                <c:pt idx="3">
                  <c:v>108學年度</c:v>
                </c:pt>
              </c:strCache>
            </c:strRef>
          </c:cat>
          <c:val>
            <c:numRef>
              <c:f>比賽等!$B$3:$B$6</c:f>
              <c:numCache>
                <c:formatCode>General</c:formatCode>
                <c:ptCount val="4"/>
                <c:pt idx="0">
                  <c:v>14</c:v>
                </c:pt>
                <c:pt idx="1">
                  <c:v>5</c:v>
                </c:pt>
                <c:pt idx="2">
                  <c:v>4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E8-468D-A3C5-1FCF4C6006A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9834112"/>
        <c:axId val="229874304"/>
      </c:barChart>
      <c:catAx>
        <c:axId val="2298341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9874304"/>
        <c:crosses val="autoZero"/>
        <c:auto val="1"/>
        <c:lblAlgn val="ctr"/>
        <c:lblOffset val="100"/>
        <c:noMultiLvlLbl val="0"/>
      </c:catAx>
      <c:valAx>
        <c:axId val="229874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98341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5</a:t>
            </a:r>
            <a:r>
              <a:rPr lang="zh-TW"/>
              <a:t>科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與歷年會考比較!$L$16</c:f>
              <c:strCache>
                <c:ptCount val="1"/>
                <c:pt idx="0">
                  <c:v>精熟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strRef>
              <c:f>與歷年會考比較!$A$17:$A$23</c:f>
              <c:strCache>
                <c:ptCount val="7"/>
                <c:pt idx="0">
                  <c:v>104</c:v>
                </c:pt>
                <c:pt idx="1">
                  <c:v>105</c:v>
                </c:pt>
                <c:pt idx="2">
                  <c:v>106</c:v>
                </c:pt>
                <c:pt idx="3">
                  <c:v>107</c:v>
                </c:pt>
                <c:pt idx="4">
                  <c:v>108</c:v>
                </c:pt>
                <c:pt idx="5">
                  <c:v>109</c:v>
                </c:pt>
                <c:pt idx="6">
                  <c:v>第1模</c:v>
                </c:pt>
              </c:strCache>
            </c:strRef>
          </c:cat>
          <c:val>
            <c:numRef>
              <c:f>與歷年會考比較!$L$17:$L$23</c:f>
              <c:numCache>
                <c:formatCode>General</c:formatCode>
                <c:ptCount val="7"/>
                <c:pt idx="0">
                  <c:v>-4.4400000000000004</c:v>
                </c:pt>
                <c:pt idx="1">
                  <c:v>-3.66</c:v>
                </c:pt>
                <c:pt idx="2">
                  <c:v>0.43000000000000016</c:v>
                </c:pt>
                <c:pt idx="3">
                  <c:v>-10.83</c:v>
                </c:pt>
                <c:pt idx="4">
                  <c:v>4.4400000000000004</c:v>
                </c:pt>
                <c:pt idx="5">
                  <c:v>-5.580000000000001</c:v>
                </c:pt>
                <c:pt idx="6">
                  <c:v>-6.74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1D1-444E-9ECC-754D8E7A487F}"/>
            </c:ext>
          </c:extLst>
        </c:ser>
        <c:ser>
          <c:idx val="1"/>
          <c:order val="1"/>
          <c:tx>
            <c:strRef>
              <c:f>與歷年會考比較!$M$16</c:f>
              <c:strCache>
                <c:ptCount val="1"/>
                <c:pt idx="0">
                  <c:v>待加強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strRef>
              <c:f>與歷年會考比較!$A$17:$A$23</c:f>
              <c:strCache>
                <c:ptCount val="7"/>
                <c:pt idx="0">
                  <c:v>104</c:v>
                </c:pt>
                <c:pt idx="1">
                  <c:v>105</c:v>
                </c:pt>
                <c:pt idx="2">
                  <c:v>106</c:v>
                </c:pt>
                <c:pt idx="3">
                  <c:v>107</c:v>
                </c:pt>
                <c:pt idx="4">
                  <c:v>108</c:v>
                </c:pt>
                <c:pt idx="5">
                  <c:v>109</c:v>
                </c:pt>
                <c:pt idx="6">
                  <c:v>第1模</c:v>
                </c:pt>
              </c:strCache>
            </c:strRef>
          </c:cat>
          <c:val>
            <c:numRef>
              <c:f>與歷年會考比較!$M$17:$M$23</c:f>
              <c:numCache>
                <c:formatCode>General</c:formatCode>
                <c:ptCount val="7"/>
                <c:pt idx="0">
                  <c:v>-17.48</c:v>
                </c:pt>
                <c:pt idx="1">
                  <c:v>-6.6100000000000012</c:v>
                </c:pt>
                <c:pt idx="2">
                  <c:v>-22.34</c:v>
                </c:pt>
                <c:pt idx="3">
                  <c:v>-9.0299999999999994</c:v>
                </c:pt>
                <c:pt idx="4">
                  <c:v>-23.15</c:v>
                </c:pt>
                <c:pt idx="5">
                  <c:v>-9.9600000000000009</c:v>
                </c:pt>
                <c:pt idx="6">
                  <c:v>4.2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1D1-444E-9ECC-754D8E7A48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2048512"/>
        <c:axId val="252050048"/>
      </c:lineChart>
      <c:catAx>
        <c:axId val="252048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2050048"/>
        <c:crosses val="autoZero"/>
        <c:auto val="1"/>
        <c:lblAlgn val="ctr"/>
        <c:lblOffset val="100"/>
        <c:noMultiLvlLbl val="0"/>
      </c:catAx>
      <c:valAx>
        <c:axId val="252050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252048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A4205-CB26-4180-9924-76CC704A85CC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89365-6A68-400C-A69D-49659F61899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1417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090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0934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第</a:t>
            </a:r>
            <a:r>
              <a:rPr lang="en-US" altLang="zh-TW" dirty="0" smtClean="0"/>
              <a:t>1</a:t>
            </a:r>
            <a:r>
              <a:rPr lang="zh-TW" altLang="en-US" dirty="0" smtClean="0"/>
              <a:t>年招生</a:t>
            </a:r>
            <a:r>
              <a:rPr lang="en-US" altLang="zh-TW" dirty="0" smtClean="0"/>
              <a:t>36</a:t>
            </a:r>
            <a:r>
              <a:rPr lang="zh-TW" altLang="en-US" dirty="0" smtClean="0"/>
              <a:t>班，隔年，同年級，因局定班級人數減少，每班抽出</a:t>
            </a:r>
            <a:r>
              <a:rPr lang="en-US" altLang="zh-TW" dirty="0" smtClean="0"/>
              <a:t>3</a:t>
            </a:r>
            <a:r>
              <a:rPr lang="zh-TW" altLang="en-US" dirty="0" smtClean="0"/>
              <a:t>人，另組成</a:t>
            </a:r>
            <a:r>
              <a:rPr lang="en-US" altLang="zh-TW" dirty="0" smtClean="0"/>
              <a:t>3</a:t>
            </a:r>
            <a:r>
              <a:rPr lang="zh-TW" altLang="en-US" dirty="0" smtClean="0"/>
              <a:t>班。所以，畢業班為</a:t>
            </a:r>
            <a:r>
              <a:rPr lang="en-US" altLang="zh-TW" dirty="0" smtClean="0"/>
              <a:t>39</a:t>
            </a:r>
            <a:r>
              <a:rPr lang="zh-TW" altLang="en-US" dirty="0" smtClean="0"/>
              <a:t>班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86</a:t>
            </a:r>
            <a:r>
              <a:rPr lang="zh-TW" altLang="en-US" dirty="0" smtClean="0"/>
              <a:t>年，</a:t>
            </a:r>
            <a:r>
              <a:rPr lang="en-US" altLang="zh-TW" dirty="0" smtClean="0"/>
              <a:t>102</a:t>
            </a:r>
            <a:r>
              <a:rPr lang="zh-TW" altLang="en-US" dirty="0" smtClean="0"/>
              <a:t>班，</a:t>
            </a:r>
            <a:endParaRPr lang="en-US" altLang="zh-TW" dirty="0" smtClean="0"/>
          </a:p>
          <a:p>
            <a:r>
              <a:rPr lang="zh-TW" altLang="en-US" dirty="0" smtClean="0"/>
              <a:t>當年還沒有自強樓，所以，把地下室空間當普通班教室用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2839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9540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1768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89365-6A68-400C-A69D-49659F618993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7484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9857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8500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489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348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61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637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7778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407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7722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302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0108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6A9E8-7206-4F9A-ADB2-8D4B9EE82423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15A23-7D43-4622-B3FA-3CF0D696C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219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ntcse.cher.ntnu.edu.tw/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2130427"/>
            <a:ext cx="8424936" cy="1802631"/>
          </a:xfrm>
        </p:spPr>
        <p:txBody>
          <a:bodyPr>
            <a:normAutofit/>
          </a:bodyPr>
          <a:lstStyle/>
          <a:p>
            <a:r>
              <a:rPr lang="en-US" altLang="zh-TW" sz="5400" dirty="0" smtClean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109.10</a:t>
            </a:r>
            <a:r>
              <a:rPr lang="zh-TW" altLang="en-US" sz="5400" dirty="0" smtClean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行政會報</a:t>
            </a:r>
            <a:endParaRPr lang="zh-TW" altLang="en-US" sz="5400" dirty="0">
              <a:solidFill>
                <a:srgbClr val="0000FF"/>
              </a:solidFill>
              <a:latin typeface="文鼎超顏楷" panose="020B0609010101010101" pitchFamily="49" charset="-120"/>
              <a:ea typeface="文鼎超顏楷" panose="020B060901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4124672"/>
            <a:ext cx="6400800" cy="1752600"/>
          </a:xfrm>
        </p:spPr>
        <p:txBody>
          <a:bodyPr/>
          <a:lstStyle/>
          <a:p>
            <a:pPr algn="r"/>
            <a:endParaRPr lang="en-US" altLang="zh-TW" dirty="0" smtClean="0"/>
          </a:p>
          <a:p>
            <a:pPr algn="r"/>
            <a:r>
              <a:rPr lang="en-US" altLang="zh-TW" dirty="0" smtClean="0"/>
              <a:t>109.10.6 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5333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會議主題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9144000" cy="2495128"/>
          </a:xfrm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altLang="zh-TW" dirty="0" smtClean="0"/>
              <a:t> 10</a:t>
            </a:r>
            <a:r>
              <a:rPr lang="zh-TW" altLang="zh-TW" dirty="0" smtClean="0"/>
              <a:t>月份</a:t>
            </a:r>
            <a:r>
              <a:rPr lang="zh-TW" altLang="zh-TW" dirty="0"/>
              <a:t>行事曆，各組工作協調</a:t>
            </a:r>
          </a:p>
          <a:p>
            <a:pPr marL="514350" lvl="0" indent="-514350">
              <a:buFont typeface="+mj-lt"/>
              <a:buAutoNum type="arabicPeriod"/>
            </a:pPr>
            <a:r>
              <a:rPr lang="zh-TW" altLang="en-US" dirty="0" smtClean="0"/>
              <a:t>校務評鑑籌備</a:t>
            </a:r>
            <a:r>
              <a:rPr lang="zh-TW" altLang="en-US" dirty="0"/>
              <a:t>會</a:t>
            </a:r>
            <a:r>
              <a:rPr lang="en-US" altLang="zh-TW" dirty="0" smtClean="0"/>
              <a:t>—</a:t>
            </a:r>
            <a:r>
              <a:rPr lang="zh-TW" altLang="en-US" dirty="0" smtClean="0"/>
              <a:t>校長</a:t>
            </a:r>
            <a:endParaRPr lang="zh-TW" altLang="zh-TW" dirty="0"/>
          </a:p>
          <a:p>
            <a:pPr marL="304800"/>
            <a:endParaRPr lang="en-US" altLang="zh-TW" sz="3100" kern="100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824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7853" y="594273"/>
            <a:ext cx="8147248" cy="720080"/>
          </a:xfrm>
        </p:spPr>
        <p:txBody>
          <a:bodyPr>
            <a:normAutofit fontScale="90000"/>
          </a:bodyPr>
          <a:lstStyle/>
          <a:p>
            <a:pPr marL="457200" lvl="0" indent="-457200">
              <a:spcBef>
                <a:spcPct val="20000"/>
              </a:spcBef>
            </a:pPr>
            <a:r>
              <a:rPr lang="en-US" altLang="zh-TW" sz="3200" dirty="0" smtClean="0">
                <a:solidFill>
                  <a:prstClr val="black">
                    <a:tint val="75000"/>
                  </a:prstClr>
                </a:solidFill>
                <a:cs typeface="+mn-cs"/>
              </a:rPr>
              <a:t>10</a:t>
            </a:r>
            <a:r>
              <a:rPr lang="zh-TW" altLang="en-US" sz="3200" dirty="0" smtClean="0">
                <a:solidFill>
                  <a:prstClr val="black">
                    <a:tint val="75000"/>
                  </a:prstClr>
                </a:solidFill>
                <a:cs typeface="+mn-cs"/>
              </a:rPr>
              <a:t>月行事曆，各組工作協調</a:t>
            </a:r>
            <a:r>
              <a:rPr lang="en-US" altLang="zh-TW" sz="3200" dirty="0" smtClean="0">
                <a:solidFill>
                  <a:prstClr val="black">
                    <a:tint val="75000"/>
                  </a:prstClr>
                </a:solidFill>
                <a:cs typeface="+mn-cs"/>
              </a:rPr>
              <a:t/>
            </a:r>
            <a:br>
              <a:rPr lang="en-US" altLang="zh-TW" sz="3200" dirty="0" smtClean="0">
                <a:solidFill>
                  <a:prstClr val="black">
                    <a:tint val="75000"/>
                  </a:prstClr>
                </a:solidFill>
                <a:cs typeface="+mn-cs"/>
              </a:rPr>
            </a:br>
            <a:endParaRPr lang="zh-TW" altLang="en-US" dirty="0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073150" y="1463776"/>
            <a:ext cx="27443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3257550" algn="ctr"/>
              </a:tabLs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3257550" algn="ctr"/>
              </a:tabLst>
              <a:defRPr/>
            </a:pPr>
            <a:r>
              <a:rPr kumimoji="1" lang="zh-TW" altLang="zh-TW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  <a:cs typeface="標楷體" pitchFamily="65" charset="-120"/>
              </a:rPr>
              <a:t> </a:t>
            </a:r>
            <a:r>
              <a:rPr kumimoji="1" lang="zh-TW" altLang="zh-TW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微軟正黑體" pitchFamily="34" charset="-120"/>
                <a:cs typeface="微軟正黑體" pitchFamily="34" charset="-120"/>
              </a:rPr>
              <a:t> </a:t>
            </a:r>
            <a:endParaRPr kumimoji="1" lang="zh-TW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57200" y="14636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1" name="文字方塊 3"/>
          <p:cNvSpPr txBox="1"/>
          <p:nvPr/>
        </p:nvSpPr>
        <p:spPr>
          <a:xfrm>
            <a:off x="6459538" y="1690688"/>
            <a:ext cx="1003300" cy="37465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新細明體" panose="02020500000000000000" pitchFamily="18" charset="-120"/>
                <a:cs typeface="+mn-cs"/>
              </a:rPr>
              <a:t> </a:t>
            </a: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新細明體" panose="02020500000000000000" pitchFamily="18" charset="-120"/>
              <a:cs typeface="+mn-cs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3389513"/>
              </p:ext>
            </p:extLst>
          </p:nvPr>
        </p:nvGraphicFramePr>
        <p:xfrm>
          <a:off x="395536" y="1052736"/>
          <a:ext cx="8359563" cy="48965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8566">
                  <a:extLst>
                    <a:ext uri="{9D8B030D-6E8A-4147-A177-3AD203B41FA5}">
                      <a16:colId xmlns:a16="http://schemas.microsoft.com/office/drawing/2014/main" val="2306642737"/>
                    </a:ext>
                  </a:extLst>
                </a:gridCol>
                <a:gridCol w="287471">
                  <a:extLst>
                    <a:ext uri="{9D8B030D-6E8A-4147-A177-3AD203B41FA5}">
                      <a16:colId xmlns:a16="http://schemas.microsoft.com/office/drawing/2014/main" val="2767452466"/>
                    </a:ext>
                  </a:extLst>
                </a:gridCol>
                <a:gridCol w="287471">
                  <a:extLst>
                    <a:ext uri="{9D8B030D-6E8A-4147-A177-3AD203B41FA5}">
                      <a16:colId xmlns:a16="http://schemas.microsoft.com/office/drawing/2014/main" val="477206792"/>
                    </a:ext>
                  </a:extLst>
                </a:gridCol>
                <a:gridCol w="287471">
                  <a:extLst>
                    <a:ext uri="{9D8B030D-6E8A-4147-A177-3AD203B41FA5}">
                      <a16:colId xmlns:a16="http://schemas.microsoft.com/office/drawing/2014/main" val="2801511756"/>
                    </a:ext>
                  </a:extLst>
                </a:gridCol>
                <a:gridCol w="287471">
                  <a:extLst>
                    <a:ext uri="{9D8B030D-6E8A-4147-A177-3AD203B41FA5}">
                      <a16:colId xmlns:a16="http://schemas.microsoft.com/office/drawing/2014/main" val="3901824667"/>
                    </a:ext>
                  </a:extLst>
                </a:gridCol>
                <a:gridCol w="287471">
                  <a:extLst>
                    <a:ext uri="{9D8B030D-6E8A-4147-A177-3AD203B41FA5}">
                      <a16:colId xmlns:a16="http://schemas.microsoft.com/office/drawing/2014/main" val="3690482133"/>
                    </a:ext>
                  </a:extLst>
                </a:gridCol>
                <a:gridCol w="287471">
                  <a:extLst>
                    <a:ext uri="{9D8B030D-6E8A-4147-A177-3AD203B41FA5}">
                      <a16:colId xmlns:a16="http://schemas.microsoft.com/office/drawing/2014/main" val="3646132333"/>
                    </a:ext>
                  </a:extLst>
                </a:gridCol>
                <a:gridCol w="390022">
                  <a:extLst>
                    <a:ext uri="{9D8B030D-6E8A-4147-A177-3AD203B41FA5}">
                      <a16:colId xmlns:a16="http://schemas.microsoft.com/office/drawing/2014/main" val="1012023758"/>
                    </a:ext>
                  </a:extLst>
                </a:gridCol>
                <a:gridCol w="369753">
                  <a:extLst>
                    <a:ext uri="{9D8B030D-6E8A-4147-A177-3AD203B41FA5}">
                      <a16:colId xmlns:a16="http://schemas.microsoft.com/office/drawing/2014/main" val="880193921"/>
                    </a:ext>
                  </a:extLst>
                </a:gridCol>
                <a:gridCol w="5496396">
                  <a:extLst>
                    <a:ext uri="{9D8B030D-6E8A-4147-A177-3AD203B41FA5}">
                      <a16:colId xmlns:a16="http://schemas.microsoft.com/office/drawing/2014/main" val="3807251180"/>
                    </a:ext>
                  </a:extLst>
                </a:gridCol>
              </a:tblGrid>
              <a:tr h="488974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700" kern="100">
                          <a:effectLst/>
                        </a:rPr>
                        <a:t>  </a:t>
                      </a:r>
                      <a:r>
                        <a:rPr lang="zh-TW" sz="800" kern="100">
                          <a:effectLst/>
                        </a:rPr>
                        <a:t>星期</a:t>
                      </a:r>
                      <a:endParaRPr lang="zh-TW" sz="1000" kern="100">
                        <a:effectLst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月份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日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一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二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三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四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五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六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700" kern="100">
                          <a:effectLst/>
                        </a:rPr>
                        <a:t>週次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000" kern="100">
                          <a:effectLst/>
                        </a:rPr>
                        <a:t>重</a:t>
                      </a:r>
                      <a:r>
                        <a:rPr lang="en-US" sz="1000" kern="100">
                          <a:effectLst/>
                        </a:rPr>
                        <a:t>         </a:t>
                      </a:r>
                      <a:r>
                        <a:rPr lang="zh-TW" sz="1000" kern="100">
                          <a:effectLst/>
                        </a:rPr>
                        <a:t>要</a:t>
                      </a:r>
                      <a:r>
                        <a:rPr lang="en-US" sz="1000" kern="100">
                          <a:effectLst/>
                        </a:rPr>
                        <a:t>         </a:t>
                      </a:r>
                      <a:r>
                        <a:rPr lang="zh-TW" sz="1000" kern="100">
                          <a:effectLst/>
                        </a:rPr>
                        <a:t>行</a:t>
                      </a:r>
                      <a:r>
                        <a:rPr lang="en-US" sz="1000" kern="100">
                          <a:effectLst/>
                        </a:rPr>
                        <a:t>         </a:t>
                      </a:r>
                      <a:r>
                        <a:rPr lang="zh-TW" sz="1000" kern="100">
                          <a:effectLst/>
                        </a:rPr>
                        <a:t>事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extLst>
                  <a:ext uri="{0D108BD9-81ED-4DB2-BD59-A6C34878D82A}">
                    <a16:rowId xmlns:a16="http://schemas.microsoft.com/office/drawing/2014/main" val="826536201"/>
                  </a:ext>
                </a:extLst>
              </a:tr>
              <a:tr h="1318975">
                <a:tc rowSpan="4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100">
                          <a:effectLst/>
                        </a:rPr>
                        <a:t>十</a:t>
                      </a:r>
                      <a:endParaRPr lang="zh-TW" sz="10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900" kern="100">
                          <a:effectLst/>
                        </a:rPr>
                        <a:t>月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4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5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6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7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8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9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10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六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5-14</a:t>
                      </a:r>
                      <a:r>
                        <a:rPr lang="zh-TW" sz="1200" kern="100" dirty="0">
                          <a:effectLst/>
                        </a:rPr>
                        <a:t>學習中心第</a:t>
                      </a:r>
                      <a:r>
                        <a:rPr lang="en-US" sz="1200" kern="100" dirty="0">
                          <a:effectLst/>
                        </a:rPr>
                        <a:t>1</a:t>
                      </a:r>
                      <a:r>
                        <a:rPr lang="zh-TW" sz="1200" kern="100" dirty="0">
                          <a:effectLst/>
                        </a:rPr>
                        <a:t>次段考</a:t>
                      </a:r>
                      <a:r>
                        <a:rPr lang="en-US" sz="1200" kern="100" dirty="0">
                          <a:effectLst/>
                        </a:rPr>
                        <a:t/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5 </a:t>
                      </a:r>
                      <a:r>
                        <a:rPr lang="zh-TW" sz="1200" kern="100" dirty="0">
                          <a:effectLst/>
                        </a:rPr>
                        <a:t>第</a:t>
                      </a:r>
                      <a:r>
                        <a:rPr lang="en-US" sz="1200" kern="100" dirty="0">
                          <a:effectLst/>
                        </a:rPr>
                        <a:t>8</a:t>
                      </a:r>
                      <a:r>
                        <a:rPr lang="zh-TW" sz="1200" kern="100" dirty="0">
                          <a:effectLst/>
                        </a:rPr>
                        <a:t>節輔導課開始 </a:t>
                      </a:r>
                      <a:r>
                        <a:rPr lang="en-US" sz="1200" kern="100" dirty="0">
                          <a:effectLst/>
                        </a:rPr>
                        <a:t/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7</a:t>
                      </a:r>
                      <a:r>
                        <a:rPr lang="zh-TW" sz="1200" kern="100" dirty="0">
                          <a:effectLst/>
                        </a:rPr>
                        <a:t>導師會報</a:t>
                      </a:r>
                      <a:r>
                        <a:rPr lang="en-US" sz="1200" kern="100" dirty="0">
                          <a:effectLst/>
                        </a:rPr>
                        <a:t/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8 7</a:t>
                      </a:r>
                      <a:r>
                        <a:rPr lang="zh-TW" sz="1200" kern="100" dirty="0">
                          <a:effectLst/>
                        </a:rPr>
                        <a:t>導輔導知能研習</a:t>
                      </a:r>
                      <a:r>
                        <a:rPr lang="en-US" sz="1200" kern="100" dirty="0">
                          <a:effectLst/>
                        </a:rPr>
                        <a:t>(</a:t>
                      </a:r>
                      <a:r>
                        <a:rPr lang="zh-TW" sz="1200" kern="100" dirty="0">
                          <a:effectLst/>
                        </a:rPr>
                        <a:t>中午</a:t>
                      </a:r>
                      <a:r>
                        <a:rPr lang="en-US" sz="1200" kern="100" dirty="0">
                          <a:effectLst/>
                        </a:rPr>
                        <a:t>)</a:t>
                      </a:r>
                      <a:endParaRPr lang="zh-TW" sz="1000" kern="100" dirty="0">
                        <a:effectLst/>
                      </a:endParaRPr>
                    </a:p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9</a:t>
                      </a:r>
                      <a:r>
                        <a:rPr lang="zh-TW" sz="1200" kern="100" dirty="0">
                          <a:effectLst/>
                        </a:rPr>
                        <a:t>國慶日調整放假</a:t>
                      </a:r>
                      <a:endParaRPr lang="zh-TW" sz="1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extLst>
                  <a:ext uri="{0D108BD9-81ED-4DB2-BD59-A6C34878D82A}">
                    <a16:rowId xmlns:a16="http://schemas.microsoft.com/office/drawing/2014/main" val="3028707680"/>
                  </a:ext>
                </a:extLst>
              </a:tr>
              <a:tr h="65128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11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12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13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14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15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16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17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七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14</a:t>
                      </a:r>
                      <a:r>
                        <a:rPr lang="zh-TW" sz="1200" kern="100" dirty="0">
                          <a:effectLst/>
                        </a:rPr>
                        <a:t>課發會 </a:t>
                      </a:r>
                      <a:r>
                        <a:rPr lang="en-US" sz="1200" kern="100" dirty="0">
                          <a:effectLst/>
                        </a:rPr>
                        <a:t/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15-16</a:t>
                      </a:r>
                      <a:r>
                        <a:rPr lang="zh-TW" sz="1200" kern="100" dirty="0">
                          <a:effectLst/>
                        </a:rPr>
                        <a:t>第</a:t>
                      </a:r>
                      <a:r>
                        <a:rPr lang="en-US" sz="1200" kern="100" dirty="0">
                          <a:effectLst/>
                        </a:rPr>
                        <a:t>1</a:t>
                      </a:r>
                      <a:r>
                        <a:rPr lang="zh-TW" sz="1200" kern="100" dirty="0">
                          <a:effectLst/>
                        </a:rPr>
                        <a:t>次段考</a:t>
                      </a:r>
                      <a:endParaRPr lang="zh-TW" sz="1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extLst>
                  <a:ext uri="{0D108BD9-81ED-4DB2-BD59-A6C34878D82A}">
                    <a16:rowId xmlns:a16="http://schemas.microsoft.com/office/drawing/2014/main" val="122607526"/>
                  </a:ext>
                </a:extLst>
              </a:tr>
              <a:tr h="85454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18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19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20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21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22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23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24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八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19-22</a:t>
                      </a:r>
                      <a:r>
                        <a:rPr lang="zh-TW" sz="1200" kern="100" dirty="0">
                          <a:effectLst/>
                        </a:rPr>
                        <a:t>領域教學研究會 </a:t>
                      </a:r>
                      <a:endParaRPr lang="zh-TW" sz="1000" kern="100" dirty="0">
                        <a:effectLst/>
                      </a:endParaRPr>
                    </a:p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23</a:t>
                      </a:r>
                      <a:r>
                        <a:rPr lang="zh-TW" sz="1200" kern="100" dirty="0">
                          <a:effectLst/>
                        </a:rPr>
                        <a:t>校務評鑑</a:t>
                      </a:r>
                      <a:endParaRPr lang="zh-TW" sz="1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extLst>
                  <a:ext uri="{0D108BD9-81ED-4DB2-BD59-A6C34878D82A}">
                    <a16:rowId xmlns:a16="http://schemas.microsoft.com/office/drawing/2014/main" val="321490738"/>
                  </a:ext>
                </a:extLst>
              </a:tr>
              <a:tr h="15827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25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26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27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28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29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30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>
                          <a:effectLst/>
                        </a:rPr>
                        <a:t>31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800" kern="100">
                          <a:effectLst/>
                        </a:rPr>
                        <a:t>九</a:t>
                      </a:r>
                      <a:endParaRPr lang="zh-TW" sz="1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26-30</a:t>
                      </a:r>
                      <a:r>
                        <a:rPr lang="zh-TW" sz="1200" kern="100" dirty="0">
                          <a:effectLst/>
                        </a:rPr>
                        <a:t>音樂班共同課期中考週</a:t>
                      </a:r>
                      <a:r>
                        <a:rPr lang="en-US" sz="1200" kern="100" dirty="0">
                          <a:effectLst/>
                        </a:rPr>
                        <a:t/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28-29 7</a:t>
                      </a:r>
                      <a:r>
                        <a:rPr lang="zh-TW" sz="1200" kern="100" dirty="0">
                          <a:effectLst/>
                        </a:rPr>
                        <a:t>年級健檢</a:t>
                      </a:r>
                      <a:r>
                        <a:rPr lang="en-US" sz="1200" kern="100" dirty="0">
                          <a:effectLst/>
                        </a:rPr>
                        <a:t>(</a:t>
                      </a:r>
                      <a:r>
                        <a:rPr lang="zh-TW" sz="1200" kern="100" dirty="0">
                          <a:effectLst/>
                        </a:rPr>
                        <a:t>上午</a:t>
                      </a:r>
                      <a:r>
                        <a:rPr lang="en-US" sz="1200" kern="100" dirty="0">
                          <a:effectLst/>
                        </a:rPr>
                        <a:t>) </a:t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30-12/4 7</a:t>
                      </a:r>
                      <a:r>
                        <a:rPr lang="zh-TW" sz="1200" kern="100" dirty="0">
                          <a:effectLst/>
                        </a:rPr>
                        <a:t>年級愛滋病入班宣導</a:t>
                      </a:r>
                      <a:r>
                        <a:rPr lang="en-US" sz="1200" kern="100" dirty="0">
                          <a:effectLst/>
                        </a:rPr>
                        <a:t>(</a:t>
                      </a:r>
                      <a:r>
                        <a:rPr lang="zh-TW" sz="1200" kern="100" dirty="0">
                          <a:effectLst/>
                        </a:rPr>
                        <a:t>每週</a:t>
                      </a:r>
                      <a:r>
                        <a:rPr lang="en-US" sz="1200" kern="100" dirty="0">
                          <a:effectLst/>
                        </a:rPr>
                        <a:t>5</a:t>
                      </a:r>
                      <a:r>
                        <a:rPr lang="zh-TW" sz="1200" kern="100" dirty="0">
                          <a:effectLst/>
                        </a:rPr>
                        <a:t>班</a:t>
                      </a:r>
                      <a:r>
                        <a:rPr lang="en-US" sz="1200" kern="100" dirty="0">
                          <a:effectLst/>
                        </a:rPr>
                        <a:t>)</a:t>
                      </a:r>
                      <a:br>
                        <a:rPr lang="en-US" sz="1200" kern="100" dirty="0">
                          <a:effectLst/>
                        </a:rPr>
                      </a:br>
                      <a:r>
                        <a:rPr lang="en-US" sz="1200" kern="100" dirty="0">
                          <a:effectLst/>
                        </a:rPr>
                        <a:t>30  8</a:t>
                      </a:r>
                      <a:r>
                        <a:rPr lang="zh-TW" sz="1200" kern="100" dirty="0">
                          <a:effectLst/>
                        </a:rPr>
                        <a:t>年級專輔宣講</a:t>
                      </a:r>
                      <a:r>
                        <a:rPr lang="en-US" sz="1200" kern="100" dirty="0">
                          <a:effectLst/>
                        </a:rPr>
                        <a:t>-</a:t>
                      </a:r>
                      <a:r>
                        <a:rPr lang="zh-TW" sz="1200" kern="100" dirty="0">
                          <a:effectLst/>
                        </a:rPr>
                        <a:t>性平教育宣導</a:t>
                      </a:r>
                      <a:r>
                        <a:rPr lang="en-US" sz="1200" kern="100" dirty="0">
                          <a:effectLst/>
                        </a:rPr>
                        <a:t>(7)</a:t>
                      </a:r>
                      <a:endParaRPr lang="zh-TW" sz="1000" kern="100" dirty="0">
                        <a:effectLst/>
                      </a:endParaRPr>
                    </a:p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31 </a:t>
                      </a:r>
                      <a:r>
                        <a:rPr lang="zh-TW" sz="1200" kern="100" dirty="0">
                          <a:effectLst/>
                        </a:rPr>
                        <a:t>音樂班</a:t>
                      </a:r>
                      <a:r>
                        <a:rPr lang="en-US" sz="1200" kern="100" dirty="0">
                          <a:effectLst/>
                        </a:rPr>
                        <a:t>8</a:t>
                      </a:r>
                      <a:r>
                        <a:rPr lang="zh-TW" sz="1200" kern="100" dirty="0">
                          <a:effectLst/>
                        </a:rPr>
                        <a:t>年級班級音樂會</a:t>
                      </a:r>
                      <a:r>
                        <a:rPr lang="en-US" sz="1200" kern="100" dirty="0">
                          <a:effectLst/>
                        </a:rPr>
                        <a:t>(1400~)</a:t>
                      </a:r>
                      <a:endParaRPr lang="zh-TW" sz="1000" kern="100" dirty="0">
                        <a:effectLst/>
                      </a:endParaRPr>
                    </a:p>
                    <a:p>
                      <a:pPr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 </a:t>
                      </a:r>
                      <a:endParaRPr lang="zh-TW" sz="1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</a:endParaRPr>
                    </a:p>
                  </a:txBody>
                  <a:tcPr marL="15036" marR="15036" marT="0" marB="0" anchor="ctr"/>
                </a:tc>
                <a:extLst>
                  <a:ext uri="{0D108BD9-81ED-4DB2-BD59-A6C34878D82A}">
                    <a16:rowId xmlns:a16="http://schemas.microsoft.com/office/drawing/2014/main" val="2151354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026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校務評鑑籌備會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                          </a:t>
            </a:r>
            <a:r>
              <a:rPr lang="zh-TW" altLang="en-US" dirty="0" smtClean="0">
                <a:solidFill>
                  <a:srgbClr val="002060"/>
                </a:solidFill>
              </a:rPr>
              <a:t>校長施青珍</a:t>
            </a:r>
            <a:endParaRPr lang="zh-TW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58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校務評鑑作業流程</a:t>
            </a:r>
            <a:r>
              <a:rPr lang="en-US" altLang="zh-TW" sz="3200" dirty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-</a:t>
            </a:r>
            <a:r>
              <a:rPr lang="zh-TW" altLang="en-US" sz="3200" dirty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行政人員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                          </a:t>
            </a:r>
            <a:r>
              <a:rPr lang="zh-TW" altLang="en-US" dirty="0" smtClean="0">
                <a:solidFill>
                  <a:srgbClr val="002060"/>
                </a:solidFill>
              </a:rPr>
              <a:t>校長施青珍</a:t>
            </a:r>
            <a:endParaRPr lang="zh-TW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1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評鑑資料蒐集方法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問卷調查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文件檢視：</a:t>
            </a:r>
            <a:endParaRPr lang="en-US" altLang="zh-TW" dirty="0" smtClean="0"/>
          </a:p>
          <a:p>
            <a:pPr marL="457200" lvl="1" indent="0">
              <a:buNone/>
            </a:pPr>
            <a:r>
              <a:rPr lang="zh-TW" altLang="en-US" dirty="0" smtClean="0"/>
              <a:t>自評報告、佐證資料、</a:t>
            </a:r>
            <a:r>
              <a:rPr lang="en-US" altLang="zh-TW" dirty="0" smtClean="0"/>
              <a:t>4</a:t>
            </a:r>
            <a:r>
              <a:rPr lang="zh-TW" altLang="en-US" dirty="0" smtClean="0"/>
              <a:t>年前校評的改善情況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觀察：</a:t>
            </a:r>
            <a:endParaRPr lang="en-US" altLang="zh-TW" dirty="0" smtClean="0"/>
          </a:p>
          <a:p>
            <a:pPr marL="457200" lvl="1" indent="0">
              <a:buNone/>
            </a:pPr>
            <a:r>
              <a:rPr lang="zh-TW" altLang="en-US" dirty="0" smtClean="0"/>
              <a:t>教學觀察</a:t>
            </a:r>
            <a:r>
              <a:rPr lang="en-US" altLang="zh-TW" dirty="0" smtClean="0"/>
              <a:t>40</a:t>
            </a:r>
            <a:r>
              <a:rPr lang="zh-TW" altLang="en-US" dirty="0" smtClean="0"/>
              <a:t>分鐘；環境、師生互動等觀察</a:t>
            </a:r>
            <a:r>
              <a:rPr lang="en-US" altLang="zh-TW" dirty="0" smtClean="0"/>
              <a:t>45</a:t>
            </a:r>
            <a:r>
              <a:rPr lang="zh-TW" altLang="en-US" dirty="0" smtClean="0"/>
              <a:t>分鐘</a:t>
            </a:r>
            <a:endParaRPr lang="en-US" altLang="zh-TW" dirty="0" smtClean="0"/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/>
              <a:t>訪談：</a:t>
            </a:r>
            <a:endParaRPr lang="en-US" altLang="zh-TW" dirty="0" smtClean="0"/>
          </a:p>
          <a:p>
            <a:pPr marL="457200" lvl="1" indent="0">
              <a:buNone/>
            </a:pPr>
            <a:r>
              <a:rPr lang="zh-TW" altLang="en-US" dirty="0" smtClean="0"/>
              <a:t>校長、行政、教師、職員、學生、家</a:t>
            </a:r>
            <a:r>
              <a:rPr lang="zh-TW" altLang="en-US" dirty="0"/>
              <a:t>長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342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校務評鑑當天流程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552">
                  <a:extLst>
                    <a:ext uri="{9D8B030D-6E8A-4147-A177-3AD203B41FA5}">
                      <a16:colId xmlns:a16="http://schemas.microsoft.com/office/drawing/2014/main" val="149847663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677851881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1695012423"/>
                    </a:ext>
                  </a:extLst>
                </a:gridCol>
                <a:gridCol w="2026568">
                  <a:extLst>
                    <a:ext uri="{9D8B030D-6E8A-4147-A177-3AD203B41FA5}">
                      <a16:colId xmlns:a16="http://schemas.microsoft.com/office/drawing/2014/main" val="2946895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時間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大約對應節次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工作內容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備註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014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7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30-8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委員到校</a:t>
                      </a:r>
                      <a:r>
                        <a:rPr lang="en-US" altLang="zh-TW" dirty="0" smtClean="0"/>
                        <a:t>+</a:t>
                      </a:r>
                      <a:r>
                        <a:rPr lang="zh-TW" altLang="en-US" dirty="0" smtClean="0"/>
                        <a:t>行前會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行前由訪評召集人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534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8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1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學校簡報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1508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00-9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1</a:t>
                      </a:r>
                      <a:r>
                        <a:rPr lang="zh-TW" altLang="en-US" dirty="0" smtClean="0"/>
                        <a:t>、</a:t>
                      </a:r>
                      <a:r>
                        <a:rPr lang="en-US" altLang="zh-TW" dirty="0" smtClean="0"/>
                        <a:t>2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教學簡報</a:t>
                      </a:r>
                      <a:r>
                        <a:rPr lang="en-US" altLang="zh-TW" dirty="0" smtClean="0"/>
                        <a:t>(3</a:t>
                      </a:r>
                      <a:r>
                        <a:rPr lang="zh-TW" altLang="en-US" dirty="0" smtClean="0"/>
                        <a:t>領域</a:t>
                      </a:r>
                      <a:r>
                        <a:rPr lang="en-US" altLang="zh-TW" dirty="0" smtClean="0"/>
                        <a:t>×7</a:t>
                      </a:r>
                      <a:r>
                        <a:rPr lang="zh-TW" altLang="en-US" dirty="0" smtClean="0"/>
                        <a:t>分鐘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健體、英語、國文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515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35-10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2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參觀校園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81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10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20-11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3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查閱資料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372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11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00-12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4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教學觀察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564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13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00-13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分組座談：行政職員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個空間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5748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13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35-14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10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分組座談：教師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個空間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1891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10-14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45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6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分組座談：學生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個空間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9804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45-15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6</a:t>
                      </a:r>
                      <a:r>
                        <a:rPr lang="zh-TW" altLang="en-US" dirty="0" smtClean="0"/>
                        <a:t>節</a:t>
                      </a:r>
                      <a:r>
                        <a:rPr lang="en-US" altLang="zh-TW" dirty="0" smtClean="0"/>
                        <a:t>+</a:t>
                      </a:r>
                      <a:r>
                        <a:rPr lang="zh-TW" altLang="en-US" dirty="0" smtClean="0"/>
                        <a:t>打掃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分組座談：家長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個空間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6250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15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20-16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7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評鑑委員討論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601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16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20-16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50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</a:t>
                      </a:r>
                      <a:r>
                        <a:rPr lang="en-US" altLang="zh-TW" dirty="0" smtClean="0"/>
                        <a:t>8</a:t>
                      </a:r>
                      <a:r>
                        <a:rPr lang="zh-TW" altLang="en-US" dirty="0" smtClean="0"/>
                        <a:t>節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綜合座談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039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17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15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離校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608567"/>
                  </a:ext>
                </a:extLst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470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當天場地規劃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/>
          </p:nvPr>
        </p:nvGraphicFramePr>
        <p:xfrm>
          <a:off x="468000" y="1600200"/>
          <a:ext cx="8291264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0584">
                  <a:extLst>
                    <a:ext uri="{9D8B030D-6E8A-4147-A177-3AD203B41FA5}">
                      <a16:colId xmlns:a16="http://schemas.microsoft.com/office/drawing/2014/main" val="1498476631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1695012423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9468952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時間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工作內容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地點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014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7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30-8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委員到校</a:t>
                      </a:r>
                      <a:r>
                        <a:rPr lang="en-US" altLang="zh-TW" dirty="0" smtClean="0"/>
                        <a:t>+</a:t>
                      </a:r>
                      <a:r>
                        <a:rPr lang="zh-TW" altLang="en-US" dirty="0" smtClean="0"/>
                        <a:t>行前會</a:t>
                      </a:r>
                      <a:endParaRPr lang="zh-TW" altLang="en-US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三和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會議室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場佈如下頁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1534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8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學校簡報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1508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00-9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教學簡報</a:t>
                      </a:r>
                      <a:r>
                        <a:rPr lang="en-US" altLang="zh-TW" dirty="0" smtClean="0"/>
                        <a:t>(3</a:t>
                      </a:r>
                      <a:r>
                        <a:rPr lang="zh-TW" altLang="en-US" dirty="0" smtClean="0"/>
                        <a:t>領域</a:t>
                      </a:r>
                      <a:r>
                        <a:rPr lang="en-US" altLang="zh-TW" dirty="0" smtClean="0"/>
                        <a:t>×7</a:t>
                      </a:r>
                      <a:r>
                        <a:rPr lang="zh-TW" altLang="en-US" dirty="0" smtClean="0"/>
                        <a:t>分鐘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515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9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35-10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參觀校園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如下頁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781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10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20-11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查閱資料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三和</a:t>
                      </a:r>
                      <a:r>
                        <a:rPr lang="en-US" altLang="zh-TW" dirty="0" smtClean="0"/>
                        <a:t>5</a:t>
                      </a:r>
                      <a:r>
                        <a:rPr lang="zh-TW" altLang="en-US" dirty="0" smtClean="0"/>
                        <a:t>會議室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372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11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00-12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教學觀察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教學區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5647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13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00-13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分組座談：行政職員</a:t>
                      </a:r>
                      <a:endParaRPr lang="zh-TW" alt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zh-TW" altLang="en-US" dirty="0" smtClean="0"/>
                        <a:t>自強</a:t>
                      </a:r>
                      <a:r>
                        <a:rPr lang="en-US" altLang="zh-TW" dirty="0" smtClean="0"/>
                        <a:t>4</a:t>
                      </a:r>
                      <a:r>
                        <a:rPr lang="zh-TW" altLang="en-US" dirty="0" smtClean="0"/>
                        <a:t>：會議室、樂活、表藝</a:t>
                      </a:r>
                      <a:endParaRPr lang="en-US" altLang="zh-TW" dirty="0" smtClean="0"/>
                    </a:p>
                    <a:p>
                      <a:endParaRPr lang="en-US" altLang="zh-TW" dirty="0" smtClean="0"/>
                    </a:p>
                    <a:p>
                      <a:r>
                        <a:rPr lang="zh-TW" altLang="en-US" dirty="0" smtClean="0"/>
                        <a:t>自強</a:t>
                      </a:r>
                      <a:r>
                        <a:rPr lang="en-US" altLang="zh-TW" dirty="0" smtClean="0"/>
                        <a:t>3</a:t>
                      </a:r>
                      <a:r>
                        <a:rPr lang="zh-TW" altLang="en-US" dirty="0" smtClean="0"/>
                        <a:t>：音樂教室</a:t>
                      </a:r>
                      <a:r>
                        <a:rPr lang="en-US" altLang="zh-TW" dirty="0" smtClean="0"/>
                        <a:t>1</a:t>
                      </a:r>
                      <a:r>
                        <a:rPr lang="zh-TW" altLang="en-US" dirty="0" smtClean="0"/>
                        <a:t>、</a:t>
                      </a:r>
                      <a:r>
                        <a:rPr lang="en-US" altLang="zh-TW" dirty="0" smtClean="0"/>
                        <a:t>2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57486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13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35-14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10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分組座談：教師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1891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10-14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45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分組座談：學生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9804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14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45-15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分組座談：家長</a:t>
                      </a:r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62500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15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20-16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評鑑委員討論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校史室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601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16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20-16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50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綜合座談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校史室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039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17</a:t>
                      </a:r>
                      <a:r>
                        <a:rPr lang="zh-TW" altLang="en-US" dirty="0" smtClean="0"/>
                        <a:t>：</a:t>
                      </a:r>
                      <a:r>
                        <a:rPr lang="en-US" altLang="zh-TW" dirty="0" smtClean="0"/>
                        <a:t>15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離校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608567"/>
                  </a:ext>
                </a:extLst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841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會議室場佈圖</a:t>
            </a: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005493855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3443376686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849657970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385200238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416431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937675661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3477234875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1837011189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997182566"/>
                    </a:ext>
                  </a:extLst>
                </a:gridCol>
              </a:tblGrid>
              <a:tr h="370840">
                <a:tc gridSpan="9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螢幕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092732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國文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人事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/>
                        <a:t>理事長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/>
                        <a:t>音樂召集人</a:t>
                      </a:r>
                      <a:endParaRPr lang="en-US" altLang="zh-TW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/>
                        <a:t>特教召集人</a:t>
                      </a:r>
                      <a:endParaRPr lang="en-US" altLang="zh-TW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其他</a:t>
                      </a:r>
                      <a:endParaRPr lang="en-US" altLang="zh-TW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沒課</a:t>
                      </a:r>
                      <a:endParaRPr lang="en-US" altLang="zh-TW" dirty="0" smtClean="0"/>
                    </a:p>
                    <a:p>
                      <a:r>
                        <a:rPr lang="zh-TW" altLang="en-US" dirty="0" smtClean="0"/>
                        <a:t>領召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110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領召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會計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/>
                        <a:t>特教</a:t>
                      </a:r>
                      <a:endParaRPr lang="zh-TW" alt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1478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英語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總務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輔導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72924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領召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教務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學務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9829327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健體領召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校長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會長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019267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354103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評鑑委員*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人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2728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7411025"/>
                  </a:ext>
                </a:extLst>
              </a:tr>
              <a:tr h="741680">
                <a:tc gridSpan="9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沒課的國、英、健體教師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029862"/>
                  </a:ext>
                </a:extLst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2798052" y="1987160"/>
            <a:ext cx="360040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5843482" y="1980457"/>
            <a:ext cx="360040" cy="18069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1145845" y="1980457"/>
            <a:ext cx="360040" cy="25033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7439980" y="1987160"/>
            <a:ext cx="360040" cy="25033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3421462" y="3787360"/>
            <a:ext cx="2158650" cy="361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1800487" y="4576979"/>
            <a:ext cx="5400600" cy="361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1800487" y="5306237"/>
            <a:ext cx="5400600" cy="361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1812401" y="5885540"/>
            <a:ext cx="5400600" cy="3617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限閱資料擺放區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3149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當天動</a:t>
            </a:r>
            <a:r>
              <a:rPr lang="zh-TW" altLang="en-US" b="1" dirty="0" smtClean="0">
                <a:solidFill>
                  <a:srgbClr val="0000FF"/>
                </a:solidFill>
              </a:rPr>
              <a:t>線</a:t>
            </a:r>
            <a:r>
              <a:rPr lang="en-US" altLang="zh-TW" b="1" dirty="0" smtClean="0">
                <a:solidFill>
                  <a:srgbClr val="0000FF"/>
                </a:solidFill>
              </a:rPr>
              <a:t>(</a:t>
            </a:r>
            <a:r>
              <a:rPr lang="zh-TW" altLang="en-US" b="1" dirty="0" smtClean="0">
                <a:solidFill>
                  <a:srgbClr val="0000FF"/>
                </a:solidFill>
              </a:rPr>
              <a:t>三和</a:t>
            </a:r>
            <a:r>
              <a:rPr lang="en-US" altLang="zh-TW" b="1" dirty="0" smtClean="0">
                <a:solidFill>
                  <a:srgbClr val="0000FF"/>
                </a:solidFill>
              </a:rPr>
              <a:t>5</a:t>
            </a:r>
            <a:r>
              <a:rPr lang="zh-TW" altLang="en-US" b="1" dirty="0" smtClean="0">
                <a:solidFill>
                  <a:srgbClr val="0000FF"/>
                </a:solidFill>
              </a:rPr>
              <a:t>版</a:t>
            </a:r>
            <a:r>
              <a:rPr lang="en-US" altLang="zh-TW" b="1" dirty="0" smtClean="0">
                <a:solidFill>
                  <a:srgbClr val="0000FF"/>
                </a:solidFill>
              </a:rPr>
              <a:t>)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6" name="內容版面配置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三和樓：會議室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美術教室</a:t>
            </a:r>
            <a:r>
              <a:rPr lang="en-US" altLang="zh-TW" dirty="0" smtClean="0">
                <a:sym typeface="Wingdings" panose="05000000000000000000" pitchFamily="2" charset="2"/>
              </a:rPr>
              <a:t>1</a:t>
            </a:r>
            <a:r>
              <a:rPr lang="zh-TW" altLang="en-US" dirty="0" smtClean="0">
                <a:sym typeface="Wingdings" panose="05000000000000000000" pitchFamily="2" charset="2"/>
              </a:rPr>
              <a:t>生科教室</a:t>
            </a:r>
            <a:r>
              <a:rPr lang="en-US" altLang="zh-TW" dirty="0" smtClean="0">
                <a:sym typeface="Wingdings" panose="05000000000000000000" pitchFamily="2" charset="2"/>
              </a:rPr>
              <a:t>4</a:t>
            </a:r>
            <a:r>
              <a:rPr lang="zh-TW" altLang="en-US" dirty="0" smtClean="0">
                <a:sym typeface="Wingdings" panose="05000000000000000000" pitchFamily="2" charset="2"/>
              </a:rPr>
              <a:t>生科教室</a:t>
            </a:r>
            <a:r>
              <a:rPr lang="en-US" altLang="zh-TW" dirty="0" smtClean="0">
                <a:sym typeface="Wingdings" panose="05000000000000000000" pitchFamily="2" charset="2"/>
              </a:rPr>
              <a:t>1</a:t>
            </a:r>
            <a:r>
              <a:rPr lang="zh-TW" altLang="en-US" dirty="0" smtClean="0">
                <a:sym typeface="Wingdings" panose="05000000000000000000" pitchFamily="2" charset="2"/>
              </a:rPr>
              <a:t>、</a:t>
            </a:r>
            <a:r>
              <a:rPr lang="en-US" altLang="zh-TW" dirty="0" smtClean="0">
                <a:sym typeface="Wingdings" panose="05000000000000000000" pitchFamily="2" charset="2"/>
              </a:rPr>
              <a:t>2(</a:t>
            </a:r>
            <a:r>
              <a:rPr lang="zh-TW" altLang="en-US" dirty="0" smtClean="0">
                <a:sym typeface="Wingdings" panose="05000000000000000000" pitchFamily="2" charset="2"/>
              </a:rPr>
              <a:t>搭電梯</a:t>
            </a:r>
            <a:r>
              <a:rPr lang="en-US" altLang="zh-TW" dirty="0" smtClean="0">
                <a:sym typeface="Wingdings" panose="05000000000000000000" pitchFamily="2" charset="2"/>
              </a:rPr>
              <a:t>)</a:t>
            </a:r>
            <a:r>
              <a:rPr lang="zh-TW" altLang="en-US" dirty="0" smtClean="0">
                <a:sym typeface="Wingdings" panose="05000000000000000000" pitchFamily="2" charset="2"/>
              </a:rPr>
              <a:t>圖書室</a:t>
            </a:r>
            <a:endParaRPr lang="en-US" altLang="zh-TW" dirty="0" smtClean="0">
              <a:sym typeface="Wingdings" panose="05000000000000000000" pitchFamily="2" charset="2"/>
            </a:endParaRPr>
          </a:p>
          <a:p>
            <a:r>
              <a:rPr lang="zh-TW" altLang="en-US" dirty="0" smtClean="0">
                <a:sym typeface="Wingdings" panose="05000000000000000000" pitchFamily="2" charset="2"/>
              </a:rPr>
              <a:t>自強樓：童軍教室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重訓室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體育器材室</a:t>
            </a:r>
            <a:r>
              <a:rPr lang="en-US" altLang="zh-TW" dirty="0" smtClean="0">
                <a:sym typeface="Wingdings" panose="05000000000000000000" pitchFamily="2" charset="2"/>
              </a:rPr>
              <a:t>2</a:t>
            </a:r>
            <a:r>
              <a:rPr lang="zh-TW" altLang="en-US" dirty="0" smtClean="0">
                <a:sym typeface="Wingdings" panose="05000000000000000000" pitchFamily="2" charset="2"/>
              </a:rPr>
              <a:t>樓理化實驗室、</a:t>
            </a:r>
            <a:r>
              <a:rPr lang="zh-TW" altLang="en-US" smtClean="0">
                <a:sym typeface="Wingdings" panose="05000000000000000000" pitchFamily="2" charset="2"/>
              </a:rPr>
              <a:t>生物實驗室</a:t>
            </a:r>
            <a:r>
              <a:rPr lang="zh-TW" altLang="en-US" smtClean="0">
                <a:latin typeface="PMingLiU" panose="02020500000000000000" pitchFamily="18" charset="-120"/>
                <a:ea typeface="PMingLiU" panose="02020500000000000000" pitchFamily="18" charset="-120"/>
                <a:sym typeface="Wingdings" panose="05000000000000000000" pitchFamily="2" charset="2"/>
              </a:rPr>
              <a:t>、</a:t>
            </a:r>
            <a:r>
              <a:rPr lang="zh-TW" altLang="en-US" smtClean="0">
                <a:sym typeface="Wingdings" panose="05000000000000000000" pitchFamily="2" charset="2"/>
              </a:rPr>
              <a:t>家政</a:t>
            </a:r>
            <a:r>
              <a:rPr lang="zh-TW" altLang="en-US" dirty="0" smtClean="0">
                <a:sym typeface="Wingdings" panose="05000000000000000000" pitchFamily="2" charset="2"/>
              </a:rPr>
              <a:t>教室</a:t>
            </a:r>
            <a:r>
              <a:rPr lang="en-US" altLang="zh-TW" dirty="0">
                <a:sym typeface="Wingdings" panose="05000000000000000000" pitchFamily="2" charset="2"/>
              </a:rPr>
              <a:t> </a:t>
            </a:r>
            <a:r>
              <a:rPr lang="en-US" altLang="zh-TW" dirty="0" smtClean="0">
                <a:sym typeface="Wingdings" panose="05000000000000000000" pitchFamily="2" charset="2"/>
              </a:rPr>
              <a:t>3</a:t>
            </a:r>
            <a:r>
              <a:rPr lang="zh-TW" altLang="en-US" dirty="0">
                <a:sym typeface="Wingdings" panose="05000000000000000000" pitchFamily="2" charset="2"/>
              </a:rPr>
              <a:t>樓</a:t>
            </a:r>
            <a:r>
              <a:rPr lang="zh-TW" altLang="en-US" dirty="0" smtClean="0">
                <a:sym typeface="Wingdings" panose="05000000000000000000" pitchFamily="2" charset="2"/>
              </a:rPr>
              <a:t>音樂教室</a:t>
            </a:r>
            <a:r>
              <a:rPr lang="en-US" altLang="zh-TW" dirty="0" smtClean="0">
                <a:sym typeface="Wingdings" panose="05000000000000000000" pitchFamily="2" charset="2"/>
              </a:rPr>
              <a:t>4</a:t>
            </a:r>
            <a:r>
              <a:rPr lang="zh-TW" altLang="en-US" dirty="0" smtClean="0">
                <a:sym typeface="Wingdings" panose="05000000000000000000" pitchFamily="2" charset="2"/>
              </a:rPr>
              <a:t>樓樂活教室、表藝教室</a:t>
            </a:r>
            <a:r>
              <a:rPr lang="en-US" altLang="zh-TW" dirty="0" smtClean="0">
                <a:sym typeface="Wingdings" panose="05000000000000000000" pitchFamily="2" charset="2"/>
              </a:rPr>
              <a:t>5</a:t>
            </a:r>
            <a:r>
              <a:rPr lang="zh-TW" altLang="en-US" dirty="0" smtClean="0">
                <a:sym typeface="Wingdings" panose="05000000000000000000" pitchFamily="2" charset="2"/>
              </a:rPr>
              <a:t>樓羽球館</a:t>
            </a:r>
            <a:r>
              <a:rPr lang="en-US" altLang="zh-TW" dirty="0" smtClean="0">
                <a:sym typeface="Wingdings" panose="05000000000000000000" pitchFamily="2" charset="2"/>
              </a:rPr>
              <a:t>(</a:t>
            </a:r>
            <a:r>
              <a:rPr lang="zh-TW" altLang="en-US" dirty="0" smtClean="0">
                <a:sym typeface="Wingdings" panose="05000000000000000000" pitchFamily="2" charset="2"/>
              </a:rPr>
              <a:t>搭電梯</a:t>
            </a:r>
            <a:r>
              <a:rPr lang="en-US" altLang="zh-TW" dirty="0" smtClean="0">
                <a:sym typeface="Wingdings" panose="05000000000000000000" pitchFamily="2" charset="2"/>
              </a:rPr>
              <a:t>)2</a:t>
            </a:r>
            <a:r>
              <a:rPr lang="zh-TW" altLang="en-US" dirty="0" smtClean="0">
                <a:sym typeface="Wingdings" panose="05000000000000000000" pitchFamily="2" charset="2"/>
              </a:rPr>
              <a:t>樓</a:t>
            </a:r>
            <a:endParaRPr lang="en-US" altLang="zh-TW" dirty="0" smtClean="0">
              <a:sym typeface="Wingdings" panose="05000000000000000000" pitchFamily="2" charset="2"/>
            </a:endParaRPr>
          </a:p>
          <a:p>
            <a:r>
              <a:rPr lang="zh-TW" altLang="en-US" dirty="0" smtClean="0">
                <a:sym typeface="Wingdings" panose="05000000000000000000" pitchFamily="2" charset="2"/>
              </a:rPr>
              <a:t>三和</a:t>
            </a:r>
            <a:r>
              <a:rPr lang="zh-TW" altLang="en-US" dirty="0" smtClean="0">
                <a:sym typeface="Wingdings" panose="05000000000000000000" pitchFamily="2" charset="2"/>
              </a:rPr>
              <a:t>樓：專辦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藝廊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教務處、總務處、校長室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輔導處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學務處</a:t>
            </a:r>
            <a:r>
              <a:rPr lang="en-US" altLang="zh-TW" dirty="0">
                <a:sym typeface="Wingdings" panose="05000000000000000000" pitchFamily="2" charset="2"/>
              </a:rPr>
              <a:t>(</a:t>
            </a:r>
            <a:r>
              <a:rPr lang="zh-TW" altLang="en-US" dirty="0">
                <a:sym typeface="Wingdings" panose="05000000000000000000" pitchFamily="2" charset="2"/>
              </a:rPr>
              <a:t>搭電梯</a:t>
            </a:r>
            <a:r>
              <a:rPr lang="en-US" altLang="zh-TW" dirty="0" smtClean="0">
                <a:sym typeface="Wingdings" panose="05000000000000000000" pitchFamily="2" charset="2"/>
              </a:rPr>
              <a:t>)5</a:t>
            </a:r>
            <a:r>
              <a:rPr lang="zh-TW" altLang="en-US" dirty="0" smtClean="0">
                <a:sym typeface="Wingdings" panose="05000000000000000000" pitchFamily="2" charset="2"/>
              </a:rPr>
              <a:t>樓</a:t>
            </a:r>
            <a:endParaRPr lang="en-US" altLang="zh-TW" dirty="0">
              <a:sym typeface="Wingdings" panose="05000000000000000000" pitchFamily="2" charset="2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6889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當天動</a:t>
            </a:r>
            <a:r>
              <a:rPr lang="zh-TW" altLang="en-US" b="1" dirty="0" smtClean="0">
                <a:solidFill>
                  <a:srgbClr val="0000FF"/>
                </a:solidFill>
              </a:rPr>
              <a:t>線</a:t>
            </a:r>
            <a:r>
              <a:rPr lang="en-US" altLang="zh-TW" b="1" dirty="0" smtClean="0">
                <a:solidFill>
                  <a:srgbClr val="0000FF"/>
                </a:solidFill>
              </a:rPr>
              <a:t>(</a:t>
            </a:r>
            <a:r>
              <a:rPr lang="zh-TW" altLang="en-US" b="1" dirty="0" smtClean="0">
                <a:solidFill>
                  <a:srgbClr val="0000FF"/>
                </a:solidFill>
              </a:rPr>
              <a:t>校史室版</a:t>
            </a:r>
            <a:r>
              <a:rPr lang="en-US" altLang="zh-TW" b="1" dirty="0" smtClean="0">
                <a:solidFill>
                  <a:srgbClr val="0000FF"/>
                </a:solidFill>
              </a:rPr>
              <a:t>)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TW" altLang="zh-TW" dirty="0"/>
              <a:t>行政</a:t>
            </a:r>
            <a:r>
              <a:rPr lang="en-US" altLang="zh-TW" dirty="0"/>
              <a:t>2</a:t>
            </a:r>
            <a:r>
              <a:rPr lang="zh-TW" altLang="zh-TW" dirty="0"/>
              <a:t>樓（校史室）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行政</a:t>
            </a:r>
            <a:r>
              <a:rPr lang="en-US" altLang="zh-TW" dirty="0"/>
              <a:t>1</a:t>
            </a:r>
            <a:r>
              <a:rPr lang="zh-TW" altLang="zh-TW" dirty="0"/>
              <a:t>樓（輔導處）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（學務處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 smtClean="0"/>
              <a:t>和平</a:t>
            </a:r>
            <a:r>
              <a:rPr lang="en-US" altLang="zh-TW" dirty="0" smtClean="0"/>
              <a:t>1</a:t>
            </a:r>
            <a:r>
              <a:rPr lang="zh-TW" altLang="zh-TW" dirty="0"/>
              <a:t>樓（健康中心）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（學習中心）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前中庭（靜心園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和樂</a:t>
            </a:r>
            <a:r>
              <a:rPr lang="en-US" altLang="zh-TW" dirty="0"/>
              <a:t>1</a:t>
            </a:r>
            <a:r>
              <a:rPr lang="zh-TW" altLang="zh-TW" dirty="0"/>
              <a:t>樓（無障礙設施）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（戶外射箭場）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</a:t>
            </a:r>
            <a:r>
              <a:rPr lang="en-US" altLang="zh-TW" dirty="0"/>
              <a:t>1</a:t>
            </a:r>
            <a:r>
              <a:rPr lang="zh-TW" altLang="zh-TW" dirty="0"/>
              <a:t>樓教室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三和</a:t>
            </a:r>
            <a:r>
              <a:rPr lang="en-US" altLang="zh-TW" dirty="0"/>
              <a:t>1</a:t>
            </a:r>
            <a:r>
              <a:rPr lang="zh-TW" altLang="zh-TW" dirty="0"/>
              <a:t>樓（圖書室）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後中庭（科學園</a:t>
            </a:r>
            <a:r>
              <a:rPr lang="zh-TW" altLang="zh-TW" dirty="0" smtClean="0"/>
              <a:t>）</a:t>
            </a:r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三和</a:t>
            </a:r>
            <a:r>
              <a:rPr lang="en-US" altLang="zh-TW" dirty="0"/>
              <a:t>1</a:t>
            </a:r>
            <a:r>
              <a:rPr lang="zh-TW" altLang="zh-TW" dirty="0"/>
              <a:t>樓（採光區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自強</a:t>
            </a:r>
            <a:r>
              <a:rPr lang="en-US" altLang="zh-TW" dirty="0"/>
              <a:t>1</a:t>
            </a:r>
            <a:r>
              <a:rPr lang="zh-TW" altLang="zh-TW" dirty="0"/>
              <a:t>樓（無障礙設施）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（資收中心）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（健體辦公室）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（綜合辦公室</a:t>
            </a:r>
            <a:r>
              <a:rPr lang="zh-TW" altLang="zh-TW" dirty="0" smtClean="0"/>
              <a:t>）</a:t>
            </a:r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自強</a:t>
            </a:r>
            <a:r>
              <a:rPr lang="en-US" altLang="zh-TW" dirty="0"/>
              <a:t>2</a:t>
            </a:r>
            <a:r>
              <a:rPr lang="zh-TW" altLang="zh-TW" dirty="0"/>
              <a:t>樓（生物、理化、家政教室）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自強</a:t>
            </a:r>
            <a:r>
              <a:rPr lang="en-US" altLang="zh-TW" dirty="0"/>
              <a:t>3</a:t>
            </a:r>
            <a:r>
              <a:rPr lang="zh-TW" altLang="zh-TW" dirty="0"/>
              <a:t>樓（教師會辦公室、琴房、音樂教室、導辦、音樂班教室）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自強</a:t>
            </a:r>
            <a:r>
              <a:rPr lang="en-US" altLang="zh-TW" dirty="0"/>
              <a:t>4</a:t>
            </a:r>
            <a:r>
              <a:rPr lang="zh-TW" altLang="zh-TW" dirty="0"/>
              <a:t>樓（會議室、音樂教室、班級教室、導辦）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自強</a:t>
            </a:r>
            <a:r>
              <a:rPr lang="en-US" altLang="zh-TW" dirty="0"/>
              <a:t>5</a:t>
            </a:r>
            <a:r>
              <a:rPr lang="zh-TW" altLang="zh-TW" dirty="0"/>
              <a:t>樓（羽球館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電梯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自強</a:t>
            </a:r>
            <a:r>
              <a:rPr lang="en-US" altLang="zh-TW" dirty="0"/>
              <a:t>2</a:t>
            </a:r>
            <a:r>
              <a:rPr lang="zh-TW" altLang="zh-TW" dirty="0"/>
              <a:t>樓（聯絡走廊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 smtClean="0"/>
              <a:t>三和</a:t>
            </a:r>
            <a:r>
              <a:rPr lang="en-US" altLang="zh-TW" dirty="0" smtClean="0"/>
              <a:t>3</a:t>
            </a:r>
            <a:r>
              <a:rPr lang="zh-TW" altLang="zh-TW" dirty="0"/>
              <a:t>樓</a:t>
            </a:r>
            <a:r>
              <a:rPr lang="zh-TW" altLang="zh-TW" dirty="0" smtClean="0"/>
              <a:t>（</a:t>
            </a:r>
            <a:r>
              <a:rPr lang="zh-TW" altLang="en-US" dirty="0" smtClean="0"/>
              <a:t>國教輔導團</a:t>
            </a:r>
            <a:r>
              <a:rPr lang="zh-TW" altLang="zh-TW" dirty="0" smtClean="0"/>
              <a:t>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 smtClean="0"/>
              <a:t>三和</a:t>
            </a:r>
            <a:r>
              <a:rPr lang="en-US" altLang="zh-TW" dirty="0" smtClean="0"/>
              <a:t>2</a:t>
            </a:r>
            <a:r>
              <a:rPr lang="zh-TW" altLang="zh-TW" dirty="0"/>
              <a:t>樓（專任教師辦公室</a:t>
            </a:r>
            <a:r>
              <a:rPr lang="zh-TW" altLang="zh-TW" dirty="0" smtClean="0"/>
              <a:t>）</a:t>
            </a:r>
            <a:endParaRPr lang="en-US" altLang="zh-TW" dirty="0" smtClean="0"/>
          </a:p>
          <a:p>
            <a:r>
              <a:rPr lang="en-US" altLang="zh-TW" dirty="0" smtClean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行政</a:t>
            </a:r>
            <a:r>
              <a:rPr lang="en-US" altLang="zh-TW" dirty="0"/>
              <a:t>2</a:t>
            </a:r>
            <a:r>
              <a:rPr lang="zh-TW" altLang="zh-TW" dirty="0"/>
              <a:t>樓（教務處）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（總務處）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（校長室）</a:t>
            </a:r>
            <a:r>
              <a:rPr lang="en-US" altLang="zh-TW" dirty="0">
                <a:sym typeface="Wingdings 3" panose="05040102010807070707" pitchFamily="18" charset="2"/>
              </a:rPr>
              <a:t></a:t>
            </a:r>
            <a:r>
              <a:rPr lang="zh-TW" altLang="zh-TW" dirty="0"/>
              <a:t>（校史室）</a:t>
            </a:r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601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工作分配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mtClean="0"/>
              <a:t>(</a:t>
            </a:r>
            <a:r>
              <a:rPr lang="zh-TW" altLang="en-US" smtClean="0"/>
              <a:t>另外呈現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13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4600"/>
            <a:ext cx="8316416" cy="7150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8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00FF"/>
                </a:solidFill>
                <a:latin typeface="文鼎超顏楷" panose="020B0609010101010101" pitchFamily="49" charset="-120"/>
                <a:ea typeface="文鼎超顏楷" panose="020B0609010101010101" pitchFamily="49" charset="-120"/>
              </a:rPr>
              <a:t>校務評鑑學校簡報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                          </a:t>
            </a:r>
            <a:r>
              <a:rPr lang="zh-TW" altLang="en-US" dirty="0" smtClean="0">
                <a:solidFill>
                  <a:srgbClr val="002060"/>
                </a:solidFill>
              </a:rPr>
              <a:t>校長</a:t>
            </a:r>
            <a:r>
              <a:rPr lang="zh-TW" altLang="en-US" dirty="0" smtClean="0">
                <a:solidFill>
                  <a:srgbClr val="002060"/>
                </a:solidFill>
              </a:rPr>
              <a:t>施青珍</a:t>
            </a:r>
            <a:r>
              <a:rPr lang="en-US" altLang="zh-TW" dirty="0" smtClean="0">
                <a:solidFill>
                  <a:srgbClr val="002060"/>
                </a:solidFill>
              </a:rPr>
              <a:t/>
            </a:r>
            <a:br>
              <a:rPr lang="en-US" altLang="zh-TW" dirty="0" smtClean="0">
                <a:solidFill>
                  <a:srgbClr val="002060"/>
                </a:solidFill>
              </a:rPr>
            </a:br>
            <a:r>
              <a:rPr lang="en-US" altLang="zh-TW" dirty="0" smtClean="0">
                <a:solidFill>
                  <a:srgbClr val="002060"/>
                </a:solidFill>
              </a:rPr>
              <a:t>                             1091023</a:t>
            </a:r>
            <a:endParaRPr lang="zh-TW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56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三和的大數據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041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+mj-ea"/>
              </a:rPr>
              <a:t>全校班級數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16</a:t>
            </a:fld>
            <a:endParaRPr lang="zh-TW" altLang="en-US"/>
          </a:p>
        </p:txBody>
      </p:sp>
      <p:graphicFrame>
        <p:nvGraphicFramePr>
          <p:cNvPr id="6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7" cy="4438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0809">
                  <a:extLst>
                    <a:ext uri="{9D8B030D-6E8A-4147-A177-3AD203B41FA5}">
                      <a16:colId xmlns:a16="http://schemas.microsoft.com/office/drawing/2014/main" val="40945908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73840409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11181689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9707356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5540152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586246520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45797827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67139192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28280318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353922715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2316083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418712667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79710489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29648733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09190572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35516846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86489009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81548703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02211088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642089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8503185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0236743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527656835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971773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60970200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89291465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404851612"/>
                    </a:ext>
                  </a:extLst>
                </a:gridCol>
              </a:tblGrid>
              <a:tr h="40558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師資來源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師大公費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師資多元化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849782"/>
                  </a:ext>
                </a:extLst>
              </a:tr>
              <a:tr h="46674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高中入學方式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聯考：分高中、高職、五專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基本能力測驗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會考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4706121"/>
                  </a:ext>
                </a:extLst>
              </a:tr>
              <a:tr h="39047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甄選入學，採計在校成績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 smtClean="0">
                          <a:effectLst/>
                        </a:rPr>
                        <a:t>免試入學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108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積分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 smtClean="0">
                          <a:effectLst/>
                        </a:rPr>
                        <a:t>訂出超額比序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1182415746"/>
                  </a:ext>
                </a:extLst>
              </a:tr>
              <a:tr h="2800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登記分發，基測成績，</a:t>
                      </a:r>
                      <a:r>
                        <a:rPr lang="en-US" altLang="zh-TW" sz="1000" u="none" strike="noStrike" dirty="0"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effectLst/>
                        </a:rPr>
                        <a:t>次擇優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基測只</a:t>
                      </a:r>
                      <a:r>
                        <a:rPr lang="en-US" altLang="zh-TW" sz="1000" u="none" strike="noStrike">
                          <a:effectLst/>
                        </a:rPr>
                        <a:t>1</a:t>
                      </a:r>
                      <a:r>
                        <a:rPr lang="zh-TW" altLang="en-US" sz="1000" u="none" strike="noStrike">
                          <a:effectLst/>
                        </a:rPr>
                        <a:t>次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先免後特、一次分發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547022979"/>
                  </a:ext>
                </a:extLst>
              </a:tr>
              <a:tr h="46851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教材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一綱一本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一綱多本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8242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空白課程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5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彈性節數</a:t>
                      </a:r>
                      <a:r>
                        <a:rPr lang="en-US" altLang="zh-TW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4-5</a:t>
                      </a:r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，學科瓜分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彈性課程</a:t>
                      </a:r>
                      <a:r>
                        <a:rPr lang="en-US" altLang="zh-TW" sz="1000" u="none" strike="noStrike" dirty="0">
                          <a:effectLst/>
                        </a:rPr>
                        <a:t>6</a:t>
                      </a:r>
                      <a:r>
                        <a:rPr lang="zh-TW" altLang="en-US" sz="1000" u="none" strike="noStrike" dirty="0">
                          <a:effectLst/>
                        </a:rPr>
                        <a:t>，主題、校本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5728397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課程依據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課程標準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課程綱要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新課綱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947449"/>
                  </a:ext>
                </a:extLst>
              </a:tr>
              <a:tr h="41049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信念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智育掛帥 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德智體群美五育均衡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多元智能 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把每個孩子都帶上來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適性揚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才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成就每一個孩子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155504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教育政策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rgbClr val="0000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國中階段：學年國一國二國三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九年一貫。國中階段：</a:t>
                      </a:r>
                      <a:r>
                        <a:rPr lang="en-US" altLang="zh-TW" sz="1000" u="none" strike="noStrike" dirty="0">
                          <a:effectLst/>
                        </a:rPr>
                        <a:t>7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r>
                        <a:rPr lang="en-US" altLang="zh-TW" sz="1000" u="none" strike="noStrike" dirty="0">
                          <a:effectLst/>
                        </a:rPr>
                        <a:t>8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r>
                        <a:rPr lang="en-US" altLang="zh-TW" sz="1000" u="none" strike="noStrike" dirty="0">
                          <a:effectLst/>
                        </a:rPr>
                        <a:t>9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12</a:t>
                      </a:r>
                      <a:r>
                        <a:rPr lang="zh-TW" altLang="en-US" sz="1000" u="none" strike="noStrike" dirty="0">
                          <a:effectLst/>
                        </a:rPr>
                        <a:t>年國教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993039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84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96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109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1627987115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899592" y="1600200"/>
            <a:ext cx="1440160" cy="388843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吳鳴雪校長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2339752" y="1600200"/>
            <a:ext cx="1224136" cy="38884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江書良校長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3563888" y="1600200"/>
            <a:ext cx="576064" cy="3888432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徐美鈴校長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4139952" y="1600200"/>
            <a:ext cx="2413248" cy="388843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張錫勳校長</a:t>
            </a: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6553200" y="1600200"/>
            <a:ext cx="2133600" cy="388843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施青珍校長</a:t>
            </a:r>
            <a:endParaRPr lang="zh-TW" altLang="en-US" dirty="0"/>
          </a:p>
        </p:txBody>
      </p:sp>
      <p:graphicFrame>
        <p:nvGraphicFramePr>
          <p:cNvPr id="13" name="內容版面配置區 5"/>
          <p:cNvGraphicFramePr>
            <a:graphicFrameLocks/>
          </p:cNvGraphicFramePr>
          <p:nvPr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8180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17</a:t>
            </a:fld>
            <a:endParaRPr lang="zh-TW" altLang="en-US"/>
          </a:p>
        </p:txBody>
      </p:sp>
      <p:graphicFrame>
        <p:nvGraphicFramePr>
          <p:cNvPr id="6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7" cy="4438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0809">
                  <a:extLst>
                    <a:ext uri="{9D8B030D-6E8A-4147-A177-3AD203B41FA5}">
                      <a16:colId xmlns:a16="http://schemas.microsoft.com/office/drawing/2014/main" val="40945908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73840409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11181689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9707356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5540152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586246520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45797827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67139192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28280318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353922715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2316083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418712667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79710489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29648733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09190572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35516846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86489009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81548703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02211088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642089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8503185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0236743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527656835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971773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60970200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89291465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404851612"/>
                    </a:ext>
                  </a:extLst>
                </a:gridCol>
              </a:tblGrid>
              <a:tr h="40558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師資來源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師大公費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師資多元化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849782"/>
                  </a:ext>
                </a:extLst>
              </a:tr>
              <a:tr h="46674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高中入學方式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聯考：分高中、高職、五專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基本能力測驗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會考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4706121"/>
                  </a:ext>
                </a:extLst>
              </a:tr>
              <a:tr h="39047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甄選入學，採計在校成績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 smtClean="0">
                          <a:effectLst/>
                        </a:rPr>
                        <a:t>免試入學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108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積分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 smtClean="0">
                          <a:effectLst/>
                        </a:rPr>
                        <a:t>訂出超額比序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1182415746"/>
                  </a:ext>
                </a:extLst>
              </a:tr>
              <a:tr h="2800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登記分發，基測成績，</a:t>
                      </a:r>
                      <a:r>
                        <a:rPr lang="en-US" altLang="zh-TW" sz="1000" u="none" strike="noStrike" dirty="0"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effectLst/>
                        </a:rPr>
                        <a:t>次擇優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基測只</a:t>
                      </a:r>
                      <a:r>
                        <a:rPr lang="en-US" altLang="zh-TW" sz="1000" u="none" strike="noStrike">
                          <a:effectLst/>
                        </a:rPr>
                        <a:t>1</a:t>
                      </a:r>
                      <a:r>
                        <a:rPr lang="zh-TW" altLang="en-US" sz="1000" u="none" strike="noStrike">
                          <a:effectLst/>
                        </a:rPr>
                        <a:t>次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先免後特、一次分發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547022979"/>
                  </a:ext>
                </a:extLst>
              </a:tr>
              <a:tr h="46851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教材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一綱一本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一綱多本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8242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空白課程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5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彈性節數</a:t>
                      </a:r>
                      <a:r>
                        <a:rPr lang="en-US" altLang="zh-TW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4-5</a:t>
                      </a:r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，學科瓜分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彈性課程</a:t>
                      </a:r>
                      <a:r>
                        <a:rPr lang="en-US" altLang="zh-TW" sz="1000" u="none" strike="noStrike" dirty="0">
                          <a:effectLst/>
                        </a:rPr>
                        <a:t>6</a:t>
                      </a:r>
                      <a:r>
                        <a:rPr lang="zh-TW" altLang="en-US" sz="1000" u="none" strike="noStrike" dirty="0">
                          <a:effectLst/>
                        </a:rPr>
                        <a:t>，主題、校本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5728397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課程依據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課程標準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課程綱要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新課綱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947449"/>
                  </a:ext>
                </a:extLst>
              </a:tr>
              <a:tr h="41049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信念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智育掛帥 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德智體群美五育均衡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多元智能 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把每個孩子都帶上來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適性揚才 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成就每一個孩子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155504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教育政策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rgbClr val="0000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國中階段：學年國一國二國三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九年一貫。國中階段：</a:t>
                      </a:r>
                      <a:r>
                        <a:rPr lang="en-US" altLang="zh-TW" sz="1000" u="none" strike="noStrike" dirty="0">
                          <a:effectLst/>
                        </a:rPr>
                        <a:t>7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r>
                        <a:rPr lang="en-US" altLang="zh-TW" sz="1000" u="none" strike="noStrike" dirty="0">
                          <a:effectLst/>
                        </a:rPr>
                        <a:t>8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r>
                        <a:rPr lang="en-US" altLang="zh-TW" sz="1000" u="none" strike="noStrike" dirty="0">
                          <a:effectLst/>
                        </a:rPr>
                        <a:t>9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12</a:t>
                      </a:r>
                      <a:r>
                        <a:rPr lang="zh-TW" altLang="en-US" sz="1000" u="none" strike="noStrike" dirty="0">
                          <a:effectLst/>
                        </a:rPr>
                        <a:t>年國教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993039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96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109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1627987115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899592" y="1600200"/>
            <a:ext cx="1440160" cy="388843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吳鳴雪校長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2339752" y="1600200"/>
            <a:ext cx="1224136" cy="38884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江書良校長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3563888" y="1600200"/>
            <a:ext cx="576064" cy="3888432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徐美鈴校長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4139952" y="1600200"/>
            <a:ext cx="2413248" cy="388843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張錫勳校長</a:t>
            </a: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6553200" y="1600200"/>
            <a:ext cx="2133600" cy="388843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施青珍校長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三和學生人數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三重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人數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2" name="內容版面配置區 7"/>
          <p:cNvGraphicFramePr>
            <a:graphicFrameLocks/>
          </p:cNvGraphicFramePr>
          <p:nvPr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內容版面配置區 5"/>
          <p:cNvGraphicFramePr>
            <a:graphicFrameLocks/>
          </p:cNvGraphicFramePr>
          <p:nvPr>
            <p:extLst/>
          </p:nvPr>
        </p:nvGraphicFramePr>
        <p:xfrm>
          <a:off x="457200" y="3356992"/>
          <a:ext cx="8229600" cy="2769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426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18</a:t>
            </a:fld>
            <a:endParaRPr lang="zh-TW" altLang="en-US"/>
          </a:p>
        </p:txBody>
      </p:sp>
      <p:graphicFrame>
        <p:nvGraphicFramePr>
          <p:cNvPr id="6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7" cy="4438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0809">
                  <a:extLst>
                    <a:ext uri="{9D8B030D-6E8A-4147-A177-3AD203B41FA5}">
                      <a16:colId xmlns:a16="http://schemas.microsoft.com/office/drawing/2014/main" val="40945908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73840409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11181689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9707356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5540152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586246520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45797827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67139192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28280318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353922715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2316083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418712667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79710489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29648733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091905721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35516846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86489009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2815487032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02211088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6420896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8503185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702367437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3527656835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971773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609702008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892914654"/>
                    </a:ext>
                  </a:extLst>
                </a:gridCol>
                <a:gridCol w="300723">
                  <a:extLst>
                    <a:ext uri="{9D8B030D-6E8A-4147-A177-3AD203B41FA5}">
                      <a16:colId xmlns:a16="http://schemas.microsoft.com/office/drawing/2014/main" val="1404851612"/>
                    </a:ext>
                  </a:extLst>
                </a:gridCol>
              </a:tblGrid>
              <a:tr h="40558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師資來源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師大公費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師資多元化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849782"/>
                  </a:ext>
                </a:extLst>
              </a:tr>
              <a:tr h="46674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高中入學方式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2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聯考：分高中、高職、五專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基本能力測驗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會考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4706121"/>
                  </a:ext>
                </a:extLst>
              </a:tr>
              <a:tr h="39047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甄選入學，採計在校成績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 smtClean="0">
                          <a:effectLst/>
                        </a:rPr>
                        <a:t>免試入學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108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積分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 smtClean="0">
                          <a:effectLst/>
                        </a:rPr>
                        <a:t>訂出超額比序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1182415746"/>
                  </a:ext>
                </a:extLst>
              </a:tr>
              <a:tr h="2800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登記分發，基測成績，</a:t>
                      </a:r>
                      <a:r>
                        <a:rPr lang="en-US" altLang="zh-TW" sz="1000" u="none" strike="noStrike" dirty="0"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effectLst/>
                        </a:rPr>
                        <a:t>次擇優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基測只</a:t>
                      </a:r>
                      <a:r>
                        <a:rPr lang="en-US" altLang="zh-TW" sz="1000" u="none" strike="noStrike">
                          <a:effectLst/>
                        </a:rPr>
                        <a:t>1</a:t>
                      </a:r>
                      <a:r>
                        <a:rPr lang="zh-TW" altLang="en-US" sz="1000" u="none" strike="noStrike">
                          <a:effectLst/>
                        </a:rPr>
                        <a:t>次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先免後特、一次分發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547022979"/>
                  </a:ext>
                </a:extLst>
              </a:tr>
              <a:tr h="46851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教材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一綱一本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一綱多本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82420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空白課程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 gridSpan="5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彈性節數</a:t>
                      </a:r>
                      <a:r>
                        <a:rPr lang="en-US" altLang="zh-TW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4-5</a:t>
                      </a:r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，學科瓜分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彈性課程</a:t>
                      </a:r>
                      <a:r>
                        <a:rPr lang="en-US" altLang="zh-TW" sz="1000" u="none" strike="noStrike" dirty="0">
                          <a:effectLst/>
                        </a:rPr>
                        <a:t>6</a:t>
                      </a:r>
                      <a:r>
                        <a:rPr lang="zh-TW" altLang="en-US" sz="1000" u="none" strike="noStrike" dirty="0">
                          <a:effectLst/>
                        </a:rPr>
                        <a:t>，主題、校本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5728397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課程依據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課程標準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課程綱要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新課綱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947449"/>
                  </a:ext>
                </a:extLst>
              </a:tr>
              <a:tr h="41049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信念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智育掛帥 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德智體群美五育均衡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多元智能 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把每個孩子都帶上來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適性揚才 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成就每一個孩子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155504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教育政策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rgbClr val="0000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國中階段：學年國一國二國三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九年一貫。國中階段：</a:t>
                      </a:r>
                      <a:r>
                        <a:rPr lang="en-US" altLang="zh-TW" sz="1000" u="none" strike="noStrike" dirty="0">
                          <a:effectLst/>
                        </a:rPr>
                        <a:t>7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r>
                        <a:rPr lang="en-US" altLang="zh-TW" sz="1000" u="none" strike="noStrike" dirty="0">
                          <a:effectLst/>
                        </a:rPr>
                        <a:t>8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r>
                        <a:rPr lang="en-US" altLang="zh-TW" sz="1000" u="none" strike="noStrike" dirty="0">
                          <a:effectLst/>
                        </a:rPr>
                        <a:t>9</a:t>
                      </a:r>
                      <a:r>
                        <a:rPr lang="zh-TW" altLang="en-US" sz="1000" u="none" strike="noStrike" dirty="0">
                          <a:effectLst/>
                        </a:rPr>
                        <a:t>年級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12</a:t>
                      </a:r>
                      <a:r>
                        <a:rPr lang="zh-TW" altLang="en-US" sz="1000" u="none" strike="noStrike" dirty="0">
                          <a:effectLst/>
                        </a:rPr>
                        <a:t>年國教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993039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96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109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8058" marR="8058" marT="8058" marB="0" anchor="ctr"/>
                </a:tc>
                <a:extLst>
                  <a:ext uri="{0D108BD9-81ED-4DB2-BD59-A6C34878D82A}">
                    <a16:rowId xmlns:a16="http://schemas.microsoft.com/office/drawing/2014/main" val="1627987115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899592" y="1600200"/>
            <a:ext cx="1440160" cy="388843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吳鳴雪校長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2339752" y="1600200"/>
            <a:ext cx="1224136" cy="3888432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江書良校長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3563888" y="1600200"/>
            <a:ext cx="576064" cy="3888432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徐美鈴校長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4139952" y="1600200"/>
            <a:ext cx="2413248" cy="3888432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張錫勳校長</a:t>
            </a: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6553200" y="1600200"/>
            <a:ext cx="2133600" cy="388843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施青珍校長</a:t>
            </a:r>
            <a:endParaRPr lang="zh-TW" altLang="en-US" dirty="0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</a:rPr>
              <a:t>三和學生</a:t>
            </a:r>
            <a:r>
              <a:rPr lang="zh-TW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</a:rPr>
              <a:t>人數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學區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小六人數</a:t>
            </a:r>
          </a:p>
        </p:txBody>
      </p:sp>
      <p:graphicFrame>
        <p:nvGraphicFramePr>
          <p:cNvPr id="13" name="內容版面配置區 5"/>
          <p:cNvGraphicFramePr>
            <a:graphicFrameLocks/>
          </p:cNvGraphicFramePr>
          <p:nvPr>
            <p:extLst/>
          </p:nvPr>
        </p:nvGraphicFramePr>
        <p:xfrm>
          <a:off x="457200" y="3356992"/>
          <a:ext cx="8229600" cy="2769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106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新生報到率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zh-TW" altLang="en-US" dirty="0" smtClean="0"/>
              <a:t>新生人數</a:t>
            </a:r>
            <a:r>
              <a:rPr lang="en-US" altLang="zh-TW" dirty="0" smtClean="0"/>
              <a:t>/</a:t>
            </a:r>
            <a:r>
              <a:rPr lang="zh-TW" altLang="en-US" dirty="0" smtClean="0"/>
              <a:t>學區內人數</a:t>
            </a:r>
            <a:endParaRPr lang="en-US" altLang="zh-TW" dirty="0" smtClean="0"/>
          </a:p>
          <a:p>
            <a:r>
              <a:rPr lang="zh-TW" altLang="en-US" dirty="0" smtClean="0"/>
              <a:t>新生報到率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19</a:t>
            </a:fld>
            <a:endParaRPr lang="zh-TW" altLang="en-US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2596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特殊學生人數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音樂班人數</a:t>
            </a:r>
            <a:endParaRPr lang="zh-TW" altLang="en-US" dirty="0"/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TW" altLang="en-US" dirty="0" smtClean="0"/>
              <a:t>體育班人數</a:t>
            </a:r>
            <a:endParaRPr lang="zh-TW" altLang="en-US" dirty="0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20</a:t>
            </a:fld>
            <a:endParaRPr lang="zh-TW" altLang="en-US"/>
          </a:p>
        </p:txBody>
      </p:sp>
      <p:graphicFrame>
        <p:nvGraphicFramePr>
          <p:cNvPr id="12" name="內容版面配置區 11"/>
          <p:cNvGraphicFramePr>
            <a:graphicFrameLocks noGrp="1"/>
          </p:cNvGraphicFramePr>
          <p:nvPr>
            <p:ph sz="half" idx="2"/>
          </p:nvPr>
        </p:nvGraphicFramePr>
        <p:xfrm>
          <a:off x="457200" y="2174875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5837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特殊學生人數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學生記過人數：大過、小過</a:t>
            </a:r>
            <a:endParaRPr lang="en-US" altLang="zh-TW" dirty="0" smtClean="0"/>
          </a:p>
          <a:p>
            <a:r>
              <a:rPr lang="zh-TW" altLang="en-US" dirty="0" smtClean="0"/>
              <a:t>領結業證書人數</a:t>
            </a:r>
            <a:endParaRPr lang="en-US" altLang="zh-TW" dirty="0" smtClean="0"/>
          </a:p>
          <a:p>
            <a:r>
              <a:rPr lang="zh-TW" altLang="en-US" dirty="0" smtClean="0"/>
              <a:t>召開性平會次數、防制霸凌會議次數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00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特殊學生人數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輔導開案數</a:t>
            </a:r>
            <a:r>
              <a:rPr lang="en-US" altLang="zh-TW" dirty="0" smtClean="0"/>
              <a:t>/</a:t>
            </a:r>
            <a:r>
              <a:rPr lang="zh-TW" altLang="en-US" dirty="0" smtClean="0"/>
              <a:t>結案數</a:t>
            </a:r>
            <a:endParaRPr lang="en-US" altLang="zh-TW" dirty="0" smtClean="0"/>
          </a:p>
          <a:p>
            <a:r>
              <a:rPr lang="zh-TW" altLang="en-US" dirty="0" smtClean="0"/>
              <a:t>類別人數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440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特殊學生人數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開案數</a:t>
            </a:r>
            <a:endParaRPr lang="zh-TW" altLang="en-US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TW" altLang="en-US" dirty="0" smtClean="0"/>
              <a:t>類別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23</a:t>
            </a:fld>
            <a:endParaRPr lang="zh-TW" altLang="en-US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457200" y="2174875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內容版面配置區 11"/>
          <p:cNvGraphicFramePr>
            <a:graphicFrameLocks noGrp="1"/>
          </p:cNvGraphicFramePr>
          <p:nvPr>
            <p:ph sz="quarter" idx="4"/>
            <p:extLst/>
          </p:nvPr>
        </p:nvGraphicFramePr>
        <p:xfrm>
          <a:off x="4645025" y="2174875"/>
          <a:ext cx="4041775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6899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特殊學生人數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24</a:t>
            </a:fld>
            <a:endParaRPr lang="zh-TW" altLang="en-US"/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2781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特殊學生人數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個人獲獎數：</a:t>
            </a:r>
            <a:endParaRPr lang="en-US" altLang="zh-TW" dirty="0" smtClean="0"/>
          </a:p>
          <a:p>
            <a:pPr lvl="1"/>
            <a:r>
              <a:rPr lang="zh-TW" altLang="en-US" dirty="0"/>
              <a:t>技藝</a:t>
            </a:r>
            <a:r>
              <a:rPr lang="zh-TW" altLang="en-US" dirty="0" smtClean="0"/>
              <a:t>競賽</a:t>
            </a:r>
            <a:endParaRPr lang="en-US" altLang="zh-TW" dirty="0" smtClean="0"/>
          </a:p>
          <a:p>
            <a:pPr marL="457200" lvl="1" indent="0">
              <a:buNone/>
            </a:pPr>
            <a:endParaRPr lang="en-US" altLang="zh-TW" dirty="0" smtClean="0"/>
          </a:p>
          <a:p>
            <a:pPr marL="457200" lvl="1" indent="0">
              <a:buNone/>
            </a:pPr>
            <a:endParaRPr lang="en-US" altLang="zh-TW" dirty="0" smtClean="0"/>
          </a:p>
          <a:p>
            <a:r>
              <a:rPr lang="zh-TW" altLang="en-US" dirty="0" smtClean="0"/>
              <a:t>團體獲獎數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951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競賽成績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26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031257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版面配置區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全市技藝競賽</a:t>
            </a:r>
            <a:endParaRPr lang="zh-TW" altLang="en-US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內容版面配置區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27</a:t>
            </a:fld>
            <a:endParaRPr lang="zh-TW" altLang="en-US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457200" y="2174875"/>
          <a:ext cx="4040188" cy="395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競賽成績</a:t>
            </a:r>
          </a:p>
        </p:txBody>
      </p:sp>
    </p:spTree>
    <p:extLst>
      <p:ext uri="{BB962C8B-B14F-4D97-AF65-F5344CB8AC3E}">
        <p14:creationId xmlns:p14="http://schemas.microsoft.com/office/powerpoint/2010/main" val="6148049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教師群</a:t>
            </a: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634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課發會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6</a:t>
            </a:r>
            <a:r>
              <a:rPr lang="zh-TW" altLang="en-US" dirty="0" smtClean="0"/>
              <a:t>年來的課發會主題</a:t>
            </a:r>
            <a:r>
              <a:rPr lang="en-US" altLang="zh-TW" dirty="0" smtClean="0"/>
              <a:t>/</a:t>
            </a:r>
            <a:r>
              <a:rPr lang="zh-TW" altLang="en-US" dirty="0" smtClean="0"/>
              <a:t>提案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870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為新課綱的準備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彈性課程小組</a:t>
            </a:r>
            <a:endParaRPr lang="en-US" altLang="zh-TW" dirty="0" smtClean="0"/>
          </a:p>
          <a:p>
            <a:r>
              <a:rPr lang="zh-TW" altLang="en-US" dirty="0" smtClean="0"/>
              <a:t>相關研習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25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教師專業社群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數量</a:t>
            </a:r>
            <a:r>
              <a:rPr lang="en-US" altLang="zh-TW" dirty="0" smtClean="0"/>
              <a:t>/</a:t>
            </a:r>
            <a:r>
              <a:rPr lang="zh-TW" altLang="en-US" dirty="0" smtClean="0"/>
              <a:t>名稱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947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與大葉大學合作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數量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80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從政通到</a:t>
            </a:r>
            <a:r>
              <a:rPr lang="zh-TW" altLang="en-US" b="1" dirty="0" smtClean="0">
                <a:solidFill>
                  <a:srgbClr val="0000FF"/>
                </a:solidFill>
              </a:rPr>
              <a:t>人和的行政作為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304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+mj-ea"/>
              </a:rPr>
              <a:t>三和教育大事</a:t>
            </a:r>
            <a:r>
              <a:rPr lang="zh-TW" altLang="en-US" b="1" dirty="0" smtClean="0">
                <a:solidFill>
                  <a:srgbClr val="0000FF"/>
                </a:solidFill>
                <a:latin typeface="+mj-ea"/>
              </a:rPr>
              <a:t>紀</a:t>
            </a:r>
            <a:endParaRPr lang="zh-TW" altLang="en-US" b="1" dirty="0">
              <a:solidFill>
                <a:srgbClr val="0000FF"/>
              </a:solidFill>
              <a:latin typeface="+mj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34</a:t>
            </a:fld>
            <a:endParaRPr lang="zh-TW" altLang="en-US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417638"/>
          <a:ext cx="8435286" cy="47942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2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383795260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267997344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1419310829"/>
                    </a:ext>
                  </a:extLst>
                </a:gridCol>
                <a:gridCol w="312418">
                  <a:extLst>
                    <a:ext uri="{9D8B030D-6E8A-4147-A177-3AD203B41FA5}">
                      <a16:colId xmlns:a16="http://schemas.microsoft.com/office/drawing/2014/main" val="4251642690"/>
                    </a:ext>
                  </a:extLst>
                </a:gridCol>
              </a:tblGrid>
              <a:tr h="1917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其他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合作社自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辦</a:t>
                      </a:r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合作社委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辦</a:t>
                      </a:r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家長開始參與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校務</a:t>
                      </a:r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教室冷氣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17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作息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段考</a:t>
                      </a:r>
                      <a:r>
                        <a:rPr lang="en-US" altLang="zh-TW" sz="1000" u="none" strike="noStrike" dirty="0"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effectLst/>
                        </a:rPr>
                        <a:t>個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半天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7</a:t>
                      </a: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：</a:t>
                      </a:r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45</a:t>
                      </a: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上學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每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節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50</a:t>
                      </a:r>
                      <a:r>
                        <a:rPr lang="zh-TW" altLang="en-US" sz="1000" u="none" strike="noStrike" dirty="0">
                          <a:effectLst/>
                        </a:rPr>
                        <a:t>分鐘改</a:t>
                      </a:r>
                      <a:r>
                        <a:rPr lang="en-US" altLang="zh-TW" sz="1000" u="none" strike="noStrike" dirty="0">
                          <a:effectLst/>
                        </a:rPr>
                        <a:t>45</a:t>
                      </a:r>
                      <a:r>
                        <a:rPr lang="zh-TW" altLang="en-US" sz="1000" u="none" strike="noStrike" dirty="0">
                          <a:effectLst/>
                        </a:rPr>
                        <a:t>分鐘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週休</a:t>
                      </a:r>
                      <a:r>
                        <a:rPr lang="en-US" altLang="zh-TW" sz="1000" u="none" strike="noStrike" dirty="0">
                          <a:effectLst/>
                        </a:rPr>
                        <a:t>2</a:t>
                      </a:r>
                      <a:r>
                        <a:rPr lang="zh-TW" altLang="en-US" sz="1000" u="none" strike="noStrike" dirty="0">
                          <a:effectLst/>
                        </a:rPr>
                        <a:t>日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開始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1720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教師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成立教師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R w="12700" cmpd="sng">
                      <a:noFill/>
                    </a:ln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L w="12700" cmpd="sng">
                      <a:noFill/>
                    </a:lnL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83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紙本請假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線上差勤</a:t>
                      </a:r>
                      <a:r>
                        <a:rPr lang="zh-TW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新細明體"/>
                          <a:ea typeface="+mn-ea"/>
                          <a:cs typeface="+mn-cs"/>
                        </a:rPr>
                        <a:t>系統</a:t>
                      </a:r>
                    </a:p>
                  </a:txBody>
                  <a:tcPr marL="7667" marR="7667" marT="7667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zh-TW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新細明體"/>
                        <a:ea typeface="+mn-ea"/>
                        <a:cs typeface="+mn-cs"/>
                      </a:endParaRPr>
                    </a:p>
                  </a:txBody>
                  <a:tcPr marL="7667" marR="7667" marT="7667" marB="0" anchor="ctr">
                    <a:lnR w="12700" cmpd="sng">
                      <a:noFill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zh-TW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新細明體"/>
                        <a:ea typeface="+mn-ea"/>
                        <a:cs typeface="+mn-cs"/>
                      </a:endParaRPr>
                    </a:p>
                  </a:txBody>
                  <a:tcPr marL="7667" marR="7667" marT="7667" marB="0" anchor="ctr">
                    <a:lnL w="12700" cmpd="sng">
                      <a:noFill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收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超額師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EBA41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收超額師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代理師再聘辦法</a:t>
                      </a:r>
                    </a:p>
                  </a:txBody>
                  <a:tcPr marL="7667" marR="7667" marT="7667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gradFill flip="none" rotWithShape="1">
                      <a:gsLst>
                        <a:gs pos="0">
                          <a:srgbClr val="BDEBB7">
                            <a:shade val="30000"/>
                            <a:satMod val="115000"/>
                          </a:srgbClr>
                        </a:gs>
                        <a:gs pos="50000">
                          <a:srgbClr val="BDEBB7">
                            <a:shade val="67500"/>
                            <a:satMod val="115000"/>
                          </a:srgbClr>
                        </a:gs>
                        <a:gs pos="100000">
                          <a:srgbClr val="BDEBB7">
                            <a:shade val="100000"/>
                            <a:satMod val="115000"/>
                          </a:srgbClr>
                        </a:gs>
                      </a:gsLst>
                      <a:lin ang="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514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自辦教甄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EBA41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自辦教甄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EBA41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導師遴聘辦法</a:t>
                      </a: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rgbClr val="EBA415">
                            <a:tint val="66000"/>
                            <a:satMod val="160000"/>
                          </a:srgbClr>
                        </a:gs>
                        <a:gs pos="50000">
                          <a:srgbClr val="EBA415">
                            <a:tint val="44500"/>
                            <a:satMod val="160000"/>
                          </a:srgbClr>
                        </a:gs>
                        <a:gs pos="100000">
                          <a:srgbClr val="EBA415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rgbClr val="EBA415">
                            <a:tint val="66000"/>
                            <a:satMod val="160000"/>
                          </a:srgbClr>
                        </a:gs>
                        <a:gs pos="21000">
                          <a:srgbClr val="FFE5C9"/>
                        </a:gs>
                        <a:gs pos="19000">
                          <a:srgbClr val="EBA415">
                            <a:tint val="44500"/>
                            <a:satMod val="160000"/>
                          </a:srgbClr>
                        </a:gs>
                        <a:gs pos="100000">
                          <a:srgbClr val="EBA415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rgbClr val="EBA415">
                            <a:tint val="66000"/>
                            <a:satMod val="160000"/>
                          </a:srgbClr>
                        </a:gs>
                        <a:gs pos="21000">
                          <a:srgbClr val="FFE5C9"/>
                        </a:gs>
                        <a:gs pos="19000">
                          <a:srgbClr val="EBA415">
                            <a:tint val="44500"/>
                            <a:satMod val="160000"/>
                          </a:srgbClr>
                        </a:gs>
                        <a:gs pos="100000">
                          <a:srgbClr val="EBA415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配排代法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rgbClr val="EBA415">
                            <a:tint val="66000"/>
                            <a:satMod val="160000"/>
                          </a:srgbClr>
                        </a:gs>
                        <a:gs pos="21000">
                          <a:srgbClr val="FFE5C9"/>
                        </a:gs>
                        <a:gs pos="19000">
                          <a:srgbClr val="EBA415">
                            <a:tint val="44500"/>
                            <a:satMod val="160000"/>
                          </a:srgbClr>
                        </a:gs>
                        <a:gs pos="100000">
                          <a:srgbClr val="EBA415">
                            <a:tint val="23500"/>
                            <a:satMod val="160000"/>
                          </a:srgb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通過禁止體罰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條款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17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校隊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射箭、體操、桌球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羽球隊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(</a:t>
                      </a: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桌停</a:t>
                      </a:r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)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桌球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管樂團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國樂團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chemeClr val="accent3">
                            <a:lumMod val="40000"/>
                            <a:lumOff val="60000"/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lumMod val="40000"/>
                            <a:lumOff val="60000"/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lumMod val="40000"/>
                            <a:lumOff val="60000"/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t="100000" r="100000"/>
                      </a:path>
                      <a:tileRect l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弦樂團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chemeClr val="accent3">
                            <a:lumMod val="60000"/>
                            <a:lumOff val="40000"/>
                            <a:shade val="30000"/>
                            <a:satMod val="115000"/>
                          </a:schemeClr>
                        </a:gs>
                        <a:gs pos="50000">
                          <a:schemeClr val="accent3">
                            <a:lumMod val="60000"/>
                            <a:lumOff val="40000"/>
                            <a:shade val="67500"/>
                            <a:satMod val="115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t="100000" r="100000"/>
                      </a:path>
                      <a:tileRect l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343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特殊班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音樂班、學習中心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DAF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幼兒園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BDEBB7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體育班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86EC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17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行政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全面電子公文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zh-TW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新細明體"/>
                        <a:ea typeface="+mn-ea"/>
                        <a:cs typeface="+mn-cs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zh-TW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新細明體"/>
                        <a:ea typeface="+mn-ea"/>
                        <a:cs typeface="+mn-cs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zh-TW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新細明體"/>
                        <a:ea typeface="+mn-ea"/>
                        <a:cs typeface="+mn-cs"/>
                      </a:endParaRPr>
                    </a:p>
                  </a:txBody>
                  <a:tcPr marL="7667" marR="7667" marT="7667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設置資訊組長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新細明體"/>
                        </a:rPr>
                        <a:t>國教團置執祕</a:t>
                      </a: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訓導處、輔導室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教訓輔三合一：學務處、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輔導處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專輔師、心理師駐校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gradFill flip="none" rotWithShape="1">
                      <a:gsLst>
                        <a:gs pos="0">
                          <a:schemeClr val="accent4">
                            <a:lumMod val="60000"/>
                            <a:lumOff val="40000"/>
                            <a:shade val="30000"/>
                            <a:satMod val="115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  <a:shade val="67500"/>
                            <a:satMod val="115000"/>
                          </a:schemeClr>
                        </a:gs>
                        <a:gs pos="100000">
                          <a:schemeClr val="accent4">
                            <a:lumMod val="60000"/>
                            <a:lumOff val="40000"/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t="100000" r="100000"/>
                      </a:path>
                      <a:tileRect l="-100000" b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心理帥停</a:t>
                      </a:r>
                      <a:r>
                        <a:rPr lang="en-US" altLang="zh-TW" sz="1000" u="none" strike="noStrike" dirty="0" smtClean="0">
                          <a:effectLst/>
                        </a:rPr>
                        <a:t>)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17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000" u="none" strike="noStrike" dirty="0">
                          <a:solidFill>
                            <a:schemeClr val="bg1"/>
                          </a:solidFill>
                          <a:effectLst/>
                        </a:rPr>
                        <a:t>課業</a:t>
                      </a:r>
                      <a:endParaRPr lang="zh-TW" altLang="en-US" sz="1000" b="0" i="0" u="none" strike="noStrike" dirty="0">
                        <a:solidFill>
                          <a:schemeClr val="bg1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外師駐校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(</a:t>
                      </a: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外師停</a:t>
                      </a:r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)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DE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組中心班</a:t>
                      </a:r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家長讀書會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勵學班、種子班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rgbClr val="F3650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拔尖班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rgbClr val="BDEBB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B w="12700" cmpd="sng">
                      <a:noFill/>
                    </a:lnB>
                    <a:solidFill>
                      <a:srgbClr val="BDEB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17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早上英數自</a:t>
                      </a:r>
                      <a:r>
                        <a:rPr lang="en-US" altLang="zh-TW" sz="1000" u="none" strike="noStrike" dirty="0">
                          <a:effectLst/>
                        </a:rPr>
                        <a:t>3</a:t>
                      </a:r>
                      <a:r>
                        <a:rPr lang="zh-TW" altLang="en-US" sz="1000" u="none" strike="noStrike" dirty="0">
                          <a:effectLst/>
                        </a:rPr>
                        <a:t>科跑</a:t>
                      </a:r>
                      <a:r>
                        <a:rPr lang="zh-TW" altLang="en-US" sz="1000" u="none" strike="noStrike" dirty="0" smtClean="0">
                          <a:effectLst/>
                        </a:rPr>
                        <a:t>班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000" u="none" strike="noStrike" dirty="0">
                          <a:effectLst/>
                        </a:rPr>
                        <a:t>　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altLang="zh-TW" sz="1000" u="none" strike="noStrike" dirty="0">
                          <a:effectLst/>
                        </a:rPr>
                        <a:t>(</a:t>
                      </a:r>
                      <a:r>
                        <a:rPr lang="zh-TW" altLang="en-US" sz="1000" u="none" strike="noStrike" dirty="0">
                          <a:effectLst/>
                        </a:rPr>
                        <a:t>學習共同體</a:t>
                      </a:r>
                      <a:r>
                        <a:rPr lang="en-US" altLang="zh-TW" sz="1000" u="none" strike="noStrike" dirty="0">
                          <a:effectLst/>
                        </a:rPr>
                        <a:t>)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彈性課程</a:t>
                      </a: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>
                    <a:lnT w="12700" cmpd="sng">
                      <a:noFill/>
                    </a:lnT>
                    <a:solidFill>
                      <a:srgbClr val="BDEBB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418298">
                <a:tc>
                  <a:txBody>
                    <a:bodyPr/>
                    <a:lstStyle/>
                    <a:p>
                      <a:pPr algn="ctr" fontAlgn="ctr"/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89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95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96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97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98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99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100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101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102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103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>
                          <a:effectLst/>
                        </a:rPr>
                        <a:t>104</a:t>
                      </a:r>
                      <a:r>
                        <a:rPr lang="zh-TW" altLang="en-US" sz="1000" u="none" strike="noStrike">
                          <a:effectLst/>
                        </a:rPr>
                        <a:t>學年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u="none" strike="noStrike" dirty="0">
                          <a:effectLst/>
                        </a:rPr>
                        <a:t>105</a:t>
                      </a:r>
                      <a:r>
                        <a:rPr lang="zh-TW" altLang="en-US" sz="1000" u="none" strike="noStrike" dirty="0">
                          <a:effectLst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106</a:t>
                      </a:r>
                    </a:p>
                    <a:p>
                      <a:pPr algn="ctr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107</a:t>
                      </a:r>
                    </a:p>
                    <a:p>
                      <a:pPr algn="ctr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108</a:t>
                      </a:r>
                    </a:p>
                    <a:p>
                      <a:pPr algn="ctr" fontAlgn="ctr"/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109</a:t>
                      </a:r>
                      <a:r>
                        <a:rPr lang="zh-TW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667" marR="7667" marT="7667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843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重大制度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SOP</a:t>
            </a:r>
          </a:p>
          <a:p>
            <a:r>
              <a:rPr lang="zh-TW" altLang="en-US" dirty="0" smtClean="0"/>
              <a:t>辦法數量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430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+mj-ea"/>
              </a:rPr>
              <a:t>一級主管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/>
          </p:nvPr>
        </p:nvGraphicFramePr>
        <p:xfrm>
          <a:off x="323522" y="1089928"/>
          <a:ext cx="8640972" cy="55997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0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124717745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72241949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759028969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71961764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執秘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(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秦瑋憶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)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284772208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教務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邱火明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陳紅蓮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陳紅蓮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陳紅蓮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陳紅蓮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學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務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陳禎祥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陳禎祥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陳禎祥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徐淑芳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廖奕璿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廖奕璿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總務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張秀雲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張秀雲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榮明杰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榮明杰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榮明杰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葉錫明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葉錫明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簡亞霖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王瀚維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王瀚維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蔡宗湶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周志群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周志群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周志群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輔導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李文蘭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莊璧華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蘇芳瑩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劉松英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人事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100" u="none" strike="noStrike" dirty="0" smtClean="0">
                          <a:effectLst/>
                        </a:rPr>
                        <a:t>幹事</a:t>
                      </a:r>
                      <a:r>
                        <a:rPr lang="en-US" altLang="zh-TW" sz="1100" u="none" strike="noStrike" dirty="0" smtClean="0">
                          <a:effectLst/>
                        </a:rPr>
                        <a:t>/</a:t>
                      </a:r>
                      <a:r>
                        <a:rPr lang="zh-TW" altLang="en-US" sz="1100" u="none" strike="noStrike" dirty="0">
                          <a:effectLst/>
                        </a:rPr>
                        <a:t>曾千薰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曾千薰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曾千薰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曾千薰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曾千薰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曾千薰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曾千薰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陳淑玫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陳淑玫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陳淑玫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宋秀宜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李進益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李進益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楊靜惠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楊靜惠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楊靜惠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楊靜惠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楊靜惠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楊靜惠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楊靜惠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會計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幹事</a:t>
                      </a:r>
                      <a:r>
                        <a:rPr lang="en-US" altLang="zh-TW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zh-TW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徐秋淑</a:t>
                      </a: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徐秋淑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徐秋淑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徐秋淑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徐秋淑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邱美華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楊儒穎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陳桂美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陳桂美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陳桂美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陳桂美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游千慧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游千慧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游千慧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游千慧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游千慧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洪詩惠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洪詩惠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洪詩惠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洪詩惠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162">
                <a:tc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84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85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86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87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88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89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90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91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92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93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94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95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96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97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98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99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100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101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102</a:t>
                      </a:r>
                      <a:r>
                        <a:rPr lang="zh-TW" altLang="en-US" sz="1200" u="none" strike="noStrike" dirty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103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104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105</a:t>
                      </a:r>
                      <a:r>
                        <a:rPr lang="zh-TW" altLang="en-US" sz="1200" u="none" strike="noStrike" dirty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106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107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108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109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36</a:t>
            </a:fld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660526" y="1808320"/>
            <a:ext cx="1570628" cy="439334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吳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鳴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雪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校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長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31155" y="1772816"/>
            <a:ext cx="1331994" cy="442884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江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書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良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校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長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63150" y="1772816"/>
            <a:ext cx="636748" cy="4380206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徐美鈴校長</a:t>
            </a:r>
          </a:p>
        </p:txBody>
      </p:sp>
      <p:sp>
        <p:nvSpPr>
          <p:cNvPr id="20" name="矩形 19"/>
          <p:cNvSpPr/>
          <p:nvPr/>
        </p:nvSpPr>
        <p:spPr>
          <a:xfrm>
            <a:off x="4199898" y="1808275"/>
            <a:ext cx="2532342" cy="437236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張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錫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勳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校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長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32240" y="1780033"/>
            <a:ext cx="2164665" cy="4428844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施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青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珍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校</a:t>
            </a:r>
            <a:endPara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r>
              <a:rPr lang="zh-TW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長</a:t>
            </a:r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091425" y="1111893"/>
            <a:ext cx="805480" cy="648072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8313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  <a:latin typeface="+mj-ea"/>
              </a:rPr>
              <a:t>一級主管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/>
          </p:nvPr>
        </p:nvGraphicFramePr>
        <p:xfrm>
          <a:off x="323522" y="1089928"/>
          <a:ext cx="8640972" cy="41582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0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002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1247177452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722419490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759028969"/>
                    </a:ext>
                  </a:extLst>
                </a:gridCol>
                <a:gridCol w="320036">
                  <a:extLst>
                    <a:ext uri="{9D8B030D-6E8A-4147-A177-3AD203B41FA5}">
                      <a16:colId xmlns:a16="http://schemas.microsoft.com/office/drawing/2014/main" val="271961764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執秘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 panose="02020500000000000000" pitchFamily="18" charset="-120"/>
                          <a:ea typeface="新細明體" panose="02020500000000000000" pitchFamily="18" charset="-120"/>
                        </a:rPr>
                        <a:t>(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秦瑋憶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)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284772208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教務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邱火明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邱火明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陳紅蓮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陳紅蓮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陳紅蓮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陳紅蓮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藍紹箕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陳海明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學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務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藍紹箕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陳禎祥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陳禎祥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陳禎祥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陳海明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徐淑芳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廖奕璿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廖奕璿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總務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張秀雲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張秀雲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榮明杰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榮明杰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榮明杰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葉錫明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葉錫明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簡亞霖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王瀚維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王瀚維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蔡宗湶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吳英華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吳英華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周志群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周志群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周志群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周志群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輔導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周杏珠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李文蘭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李文蘭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莊璧華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>
                          <a:effectLst/>
                        </a:rPr>
                        <a:t>莊璧華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陳信全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蘇芳瑩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劉松英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162">
                <a:tc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84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85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86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87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88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89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90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91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92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93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94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95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96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97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98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99</a:t>
                      </a:r>
                    </a:p>
                    <a:p>
                      <a:pPr algn="ctr" fontAlgn="ctr"/>
                      <a:r>
                        <a:rPr lang="zh-TW" altLang="en-US" sz="1200" u="none" strike="noStrike" dirty="0" smtClean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100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101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102</a:t>
                      </a:r>
                      <a:r>
                        <a:rPr lang="zh-TW" altLang="en-US" sz="1200" u="none" strike="noStrike" dirty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103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104</a:t>
                      </a:r>
                      <a:r>
                        <a:rPr lang="zh-TW" altLang="en-US" sz="1200" u="none" strike="noStrike">
                          <a:effectLst/>
                        </a:rPr>
                        <a:t>學年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105</a:t>
                      </a:r>
                      <a:r>
                        <a:rPr lang="zh-TW" altLang="en-US" sz="1200" u="none" strike="noStrike" dirty="0">
                          <a:effectLst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106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107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108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109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新細明體"/>
                        </a:rPr>
                        <a:t>學年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254" marR="9254" marT="9254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15A23-7D43-4622-B3FA-3CF0D696C8DE}" type="slidenum">
              <a:rPr lang="zh-TW" altLang="en-US" smtClean="0"/>
              <a:t>37</a:t>
            </a:fld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660526" y="1808320"/>
            <a:ext cx="1570628" cy="3439902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31155" y="1772816"/>
            <a:ext cx="1331994" cy="3475406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63150" y="1772816"/>
            <a:ext cx="636748" cy="3503648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199898" y="1808275"/>
            <a:ext cx="2532342" cy="3488257"/>
          </a:xfrm>
          <a:prstGeom prst="rect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32240" y="1780033"/>
            <a:ext cx="2164665" cy="3516499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091425" y="1111893"/>
            <a:ext cx="805480" cy="648072"/>
          </a:xfrm>
          <a:prstGeom prst="rect">
            <a:avLst/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8963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行政人員的更迭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轉型的必要</a:t>
            </a:r>
            <a:endParaRPr lang="en-US" altLang="zh-TW" dirty="0" smtClean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207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硬體建設與經費</a:t>
            </a: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207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經費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本預算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altLang="zh-TW" dirty="0" smtClean="0"/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TW" altLang="en-US" dirty="0" smtClean="0"/>
              <a:t>專款</a:t>
            </a:r>
            <a:endParaRPr lang="zh-TW" altLang="en-US" dirty="0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381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重大建設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降溫措施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889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重大建設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教學使用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生科教室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操場整修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半戶外球場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圖書室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資訊設備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815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重大建設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耐震補強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814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b="1" dirty="0">
                <a:solidFill>
                  <a:srgbClr val="0000FF"/>
                </a:solidFill>
              </a:rPr>
              <a:t>績效表現</a:t>
            </a: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184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歷年會考表現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568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>
                <a:solidFill>
                  <a:srgbClr val="0000FF"/>
                </a:solidFill>
              </a:rPr>
              <a:t>5</a:t>
            </a:r>
            <a:r>
              <a:rPr lang="zh-TW" altLang="en-US" b="1" dirty="0">
                <a:solidFill>
                  <a:srgbClr val="0000FF"/>
                </a:solidFill>
              </a:rPr>
              <a:t>科綜合表現折線圖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2359759" y="5733256"/>
            <a:ext cx="435247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500" dirty="0">
                <a:solidFill>
                  <a:srgbClr val="FF0000"/>
                </a:solidFill>
              </a:rPr>
              <a:t>橘線越高越好，藍線越低越好</a:t>
            </a:r>
          </a:p>
        </p:txBody>
      </p:sp>
      <p:cxnSp>
        <p:nvCxnSpPr>
          <p:cNvPr id="4" name="直線接點 3"/>
          <p:cNvCxnSpPr/>
          <p:nvPr/>
        </p:nvCxnSpPr>
        <p:spPr>
          <a:xfrm>
            <a:off x="1403648" y="3140968"/>
            <a:ext cx="6768751" cy="0"/>
          </a:xfrm>
          <a:prstGeom prst="line">
            <a:avLst/>
          </a:prstGeom>
          <a:ln/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8266837" y="315011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基準線</a:t>
            </a:r>
          </a:p>
        </p:txBody>
      </p:sp>
      <p:graphicFrame>
        <p:nvGraphicFramePr>
          <p:cNvPr id="8" name="內容版面配置區 7">
            <a:extLst>
              <a:ext uri="{FF2B5EF4-FFF2-40B4-BE49-F238E27FC236}">
                <a16:creationId xmlns:a16="http://schemas.microsoft.com/office/drawing/2014/main" id="{394A753E-5B93-4DF9-9EB8-79D8A13F61DA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75818" y="145727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645124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歷年會考表現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三蘆區各學校評比</a:t>
            </a:r>
            <a:endParaRPr lang="en-US" altLang="zh-TW" dirty="0" smtClean="0"/>
          </a:p>
          <a:p>
            <a:r>
              <a:rPr lang="zh-TW" altLang="en-US" dirty="0" smtClean="0"/>
              <a:t>與三蘆私校相比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060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近年承辦活動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322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b="1" dirty="0">
                <a:solidFill>
                  <a:srgbClr val="0000FF"/>
                </a:solidFill>
              </a:rPr>
              <a:t>4</a:t>
            </a:r>
            <a:r>
              <a:rPr lang="zh-TW" altLang="en-US" b="1" dirty="0">
                <a:solidFill>
                  <a:srgbClr val="0000FF"/>
                </a:solidFill>
              </a:rPr>
              <a:t>年前校評改進</a:t>
            </a: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827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114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內容版面配置區 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63016" y="0"/>
            <a:ext cx="9505056" cy="6858000"/>
          </a:xfrm>
          <a:prstGeom prst="rect">
            <a:avLst/>
          </a:prstGeom>
        </p:spPr>
      </p:pic>
      <p:sp>
        <p:nvSpPr>
          <p:cNvPr id="49" name="橢圓 48"/>
          <p:cNvSpPr/>
          <p:nvPr/>
        </p:nvSpPr>
        <p:spPr>
          <a:xfrm>
            <a:off x="1475656" y="1556792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51</a:t>
            </a:fld>
            <a:endParaRPr lang="zh-TW" altLang="en-US"/>
          </a:p>
        </p:txBody>
      </p:sp>
      <p:sp>
        <p:nvSpPr>
          <p:cNvPr id="12" name="等腰三角形 11"/>
          <p:cNvSpPr/>
          <p:nvPr/>
        </p:nvSpPr>
        <p:spPr>
          <a:xfrm>
            <a:off x="6445188" y="757213"/>
            <a:ext cx="216024" cy="21602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乘號 12"/>
          <p:cNvSpPr/>
          <p:nvPr/>
        </p:nvSpPr>
        <p:spPr>
          <a:xfrm>
            <a:off x="6531225" y="400919"/>
            <a:ext cx="288032" cy="288032"/>
          </a:xfrm>
          <a:prstGeom prst="mathMultiply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橢圓 23"/>
          <p:cNvSpPr/>
          <p:nvPr/>
        </p:nvSpPr>
        <p:spPr>
          <a:xfrm>
            <a:off x="6844894" y="5306361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橢圓 24"/>
          <p:cNvSpPr/>
          <p:nvPr/>
        </p:nvSpPr>
        <p:spPr>
          <a:xfrm>
            <a:off x="7175721" y="4615213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橢圓 25"/>
          <p:cNvSpPr/>
          <p:nvPr/>
        </p:nvSpPr>
        <p:spPr>
          <a:xfrm>
            <a:off x="7074468" y="1063631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橢圓 26"/>
          <p:cNvSpPr/>
          <p:nvPr/>
        </p:nvSpPr>
        <p:spPr>
          <a:xfrm>
            <a:off x="7812360" y="2514099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橢圓 27"/>
          <p:cNvSpPr/>
          <p:nvPr/>
        </p:nvSpPr>
        <p:spPr>
          <a:xfrm>
            <a:off x="7720667" y="3192598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橢圓 28"/>
          <p:cNvSpPr/>
          <p:nvPr/>
        </p:nvSpPr>
        <p:spPr>
          <a:xfrm>
            <a:off x="7290492" y="1459412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819257" y="1795787"/>
            <a:ext cx="216024" cy="21602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等腰三角形 31"/>
          <p:cNvSpPr/>
          <p:nvPr/>
        </p:nvSpPr>
        <p:spPr>
          <a:xfrm>
            <a:off x="7936691" y="2837985"/>
            <a:ext cx="216024" cy="21602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593596" y="3537012"/>
            <a:ext cx="216024" cy="21602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乘號 35"/>
          <p:cNvSpPr/>
          <p:nvPr/>
        </p:nvSpPr>
        <p:spPr>
          <a:xfrm>
            <a:off x="7943830" y="5620664"/>
            <a:ext cx="288032" cy="288032"/>
          </a:xfrm>
          <a:prstGeom prst="mathMultiply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乘號 36"/>
          <p:cNvSpPr/>
          <p:nvPr/>
        </p:nvSpPr>
        <p:spPr>
          <a:xfrm>
            <a:off x="836683" y="5018329"/>
            <a:ext cx="288032" cy="288032"/>
          </a:xfrm>
          <a:prstGeom prst="mathMultiply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乘號 38"/>
          <p:cNvSpPr/>
          <p:nvPr/>
        </p:nvSpPr>
        <p:spPr>
          <a:xfrm>
            <a:off x="6952906" y="4884978"/>
            <a:ext cx="288032" cy="288032"/>
          </a:xfrm>
          <a:prstGeom prst="mathMultiply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橢圓 39"/>
          <p:cNvSpPr/>
          <p:nvPr/>
        </p:nvSpPr>
        <p:spPr>
          <a:xfrm>
            <a:off x="6952906" y="6322888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橢圓 40"/>
          <p:cNvSpPr/>
          <p:nvPr/>
        </p:nvSpPr>
        <p:spPr>
          <a:xfrm>
            <a:off x="1475656" y="4399189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橢圓 41"/>
          <p:cNvSpPr/>
          <p:nvPr/>
        </p:nvSpPr>
        <p:spPr>
          <a:xfrm>
            <a:off x="1187624" y="4723225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3" name="橢圓 42"/>
          <p:cNvSpPr/>
          <p:nvPr/>
        </p:nvSpPr>
        <p:spPr>
          <a:xfrm>
            <a:off x="755576" y="5414373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橢圓 43"/>
          <p:cNvSpPr/>
          <p:nvPr/>
        </p:nvSpPr>
        <p:spPr>
          <a:xfrm>
            <a:off x="764675" y="2927502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橢圓 44"/>
          <p:cNvSpPr/>
          <p:nvPr/>
        </p:nvSpPr>
        <p:spPr>
          <a:xfrm>
            <a:off x="1179002" y="2282788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橢圓 45"/>
          <p:cNvSpPr/>
          <p:nvPr/>
        </p:nvSpPr>
        <p:spPr>
          <a:xfrm>
            <a:off x="980699" y="3276498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7" name="橢圓 46"/>
          <p:cNvSpPr/>
          <p:nvPr/>
        </p:nvSpPr>
        <p:spPr>
          <a:xfrm>
            <a:off x="-216024" y="3645024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8" name="橢圓 47"/>
          <p:cNvSpPr/>
          <p:nvPr/>
        </p:nvSpPr>
        <p:spPr>
          <a:xfrm>
            <a:off x="974427" y="1933600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1" name="橢圓 50"/>
          <p:cNvSpPr/>
          <p:nvPr/>
        </p:nvSpPr>
        <p:spPr>
          <a:xfrm>
            <a:off x="617679" y="1200380"/>
            <a:ext cx="216024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等腰三角形 51"/>
          <p:cNvSpPr/>
          <p:nvPr/>
        </p:nvSpPr>
        <p:spPr>
          <a:xfrm>
            <a:off x="7727806" y="3879951"/>
            <a:ext cx="216024" cy="21602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等腰三角形 52"/>
          <p:cNvSpPr/>
          <p:nvPr/>
        </p:nvSpPr>
        <p:spPr>
          <a:xfrm>
            <a:off x="6567229" y="5964052"/>
            <a:ext cx="216024" cy="21602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681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12" grpId="0" animBg="1"/>
      <p:bldP spid="1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51" grpId="0" animBg="1"/>
      <p:bldP spid="52" grpId="0" animBg="1"/>
      <p:bldP spid="5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solidFill>
                  <a:srgbClr val="0000FF"/>
                </a:solidFill>
              </a:rPr>
              <a:t>問卷回應</a:t>
            </a:r>
            <a:endParaRPr lang="zh-TW" altLang="en-US" b="1" dirty="0">
              <a:solidFill>
                <a:srgbClr val="0000FF"/>
              </a:solidFill>
            </a:endParaRP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smtClean="0"/>
              <a:t>新北市立三和國民中學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620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011" y="0"/>
            <a:ext cx="9407537" cy="6858000"/>
          </a:xfrm>
        </p:spPr>
      </p:pic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新北市立三和國民中學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3565D-B860-4D39-80B0-912935FCAA91}" type="slidenum">
              <a:rPr lang="zh-TW" altLang="en-US" smtClean="0"/>
              <a:t>53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4283968" y="5589240"/>
            <a:ext cx="46805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三和，親師生總和</a:t>
            </a:r>
            <a:r>
              <a:rPr lang="en-US" altLang="zh-TW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zh-TW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r>
              <a:rPr lang="zh-TW" altLang="en-US" sz="3200" b="1" cap="all" spc="-1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為親師生創造最大的幸福</a:t>
            </a:r>
          </a:p>
        </p:txBody>
      </p:sp>
    </p:spTree>
    <p:extLst>
      <p:ext uri="{BB962C8B-B14F-4D97-AF65-F5344CB8AC3E}">
        <p14:creationId xmlns:p14="http://schemas.microsoft.com/office/powerpoint/2010/main" val="209718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佈景主題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佈景主題4" id="{09040A44-A334-4FDA-9117-E317F8E41E7D}" vid="{6811B996-D114-4A86-A31F-1FD1A80F509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三和母片</Template>
  <TotalTime>7027</TotalTime>
  <Words>3581</Words>
  <Application>Microsoft Office PowerPoint</Application>
  <PresentationFormat>如螢幕大小 (4:3)</PresentationFormat>
  <Paragraphs>1514</Paragraphs>
  <Slides>53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53</vt:i4>
      </vt:variant>
    </vt:vector>
  </HeadingPairs>
  <TitlesOfParts>
    <vt:vector size="64" baseType="lpstr">
      <vt:lpstr>文鼎超顏楷</vt:lpstr>
      <vt:lpstr>微軟正黑體</vt:lpstr>
      <vt:lpstr>PMingLiU</vt:lpstr>
      <vt:lpstr>PMingLiU</vt:lpstr>
      <vt:lpstr>標楷體</vt:lpstr>
      <vt:lpstr>Arial</vt:lpstr>
      <vt:lpstr>Calibri</vt:lpstr>
      <vt:lpstr>Times New Roman</vt:lpstr>
      <vt:lpstr>Wingdings</vt:lpstr>
      <vt:lpstr>Wingdings 3</vt:lpstr>
      <vt:lpstr>佈景主題4</vt:lpstr>
      <vt:lpstr>109.10行政會報</vt:lpstr>
      <vt:lpstr>會議主題</vt:lpstr>
      <vt:lpstr>10月行事曆，各組工作協調 </vt:lpstr>
      <vt:lpstr>校務評鑑籌備會</vt:lpstr>
      <vt:lpstr>校務評鑑作業流程-行政人員</vt:lpstr>
      <vt:lpstr>評鑑資料蒐集方法</vt:lpstr>
      <vt:lpstr>校務評鑑當天流程</vt:lpstr>
      <vt:lpstr>當天場地規劃</vt:lpstr>
      <vt:lpstr>會議室場佈圖</vt:lpstr>
      <vt:lpstr>當天動線(三和5版)</vt:lpstr>
      <vt:lpstr>當天動線(校史室版)</vt:lpstr>
      <vt:lpstr>工作分配</vt:lpstr>
      <vt:lpstr>PowerPoint 簡報</vt:lpstr>
      <vt:lpstr>校務評鑑學校簡報</vt:lpstr>
      <vt:lpstr>三和的大數據</vt:lpstr>
      <vt:lpstr>全校班級數</vt:lpstr>
      <vt:lpstr>三和學生人數  三重12歲人數</vt:lpstr>
      <vt:lpstr>三和學生人數  學區小六人數</vt:lpstr>
      <vt:lpstr>新生報到率</vt:lpstr>
      <vt:lpstr>特殊學生人數</vt:lpstr>
      <vt:lpstr>特殊學生人數</vt:lpstr>
      <vt:lpstr>特殊學生人數</vt:lpstr>
      <vt:lpstr>特殊學生人數</vt:lpstr>
      <vt:lpstr>特殊學生人數</vt:lpstr>
      <vt:lpstr>特殊學生人數</vt:lpstr>
      <vt:lpstr>競賽成績</vt:lpstr>
      <vt:lpstr>競賽成績</vt:lpstr>
      <vt:lpstr>教師群</vt:lpstr>
      <vt:lpstr>課發會</vt:lpstr>
      <vt:lpstr>為新課綱的準備</vt:lpstr>
      <vt:lpstr>教師專業社群</vt:lpstr>
      <vt:lpstr>與大葉大學合作</vt:lpstr>
      <vt:lpstr>從政通到人和的行政作為</vt:lpstr>
      <vt:lpstr>三和教育大事紀</vt:lpstr>
      <vt:lpstr>重大制度</vt:lpstr>
      <vt:lpstr>一級主管</vt:lpstr>
      <vt:lpstr>一級主管</vt:lpstr>
      <vt:lpstr>行政人員的更迭</vt:lpstr>
      <vt:lpstr>硬體建設與經費</vt:lpstr>
      <vt:lpstr>經費</vt:lpstr>
      <vt:lpstr>重大建設</vt:lpstr>
      <vt:lpstr>重大建設</vt:lpstr>
      <vt:lpstr>重大建設</vt:lpstr>
      <vt:lpstr>績效表現</vt:lpstr>
      <vt:lpstr>歷年會考表現</vt:lpstr>
      <vt:lpstr>5科綜合表現折線圖</vt:lpstr>
      <vt:lpstr>歷年會考表現</vt:lpstr>
      <vt:lpstr>近年承辦活動</vt:lpstr>
      <vt:lpstr>4年前校評改進</vt:lpstr>
      <vt:lpstr>PowerPoint 簡報</vt:lpstr>
      <vt:lpstr>PowerPoint 簡報</vt:lpstr>
      <vt:lpstr>問卷回應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admin</cp:lastModifiedBy>
  <cp:revision>260</cp:revision>
  <dcterms:created xsi:type="dcterms:W3CDTF">2016-09-02T07:33:32Z</dcterms:created>
  <dcterms:modified xsi:type="dcterms:W3CDTF">2020-10-07T08:05:34Z</dcterms:modified>
</cp:coreProperties>
</file>