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4"/>
  </p:notesMasterIdLst>
  <p:sldIdLst>
    <p:sldId id="474" r:id="rId2"/>
    <p:sldId id="475" r:id="rId3"/>
    <p:sldId id="476" r:id="rId4"/>
    <p:sldId id="791" r:id="rId5"/>
    <p:sldId id="792" r:id="rId6"/>
    <p:sldId id="793" r:id="rId7"/>
    <p:sldId id="794" r:id="rId8"/>
    <p:sldId id="795" r:id="rId9"/>
    <p:sldId id="796" r:id="rId10"/>
    <p:sldId id="797" r:id="rId11"/>
    <p:sldId id="798" r:id="rId12"/>
    <p:sldId id="799" r:id="rId13"/>
    <p:sldId id="800" r:id="rId14"/>
    <p:sldId id="801" r:id="rId15"/>
    <p:sldId id="781" r:id="rId16"/>
    <p:sldId id="772" r:id="rId17"/>
    <p:sldId id="445" r:id="rId18"/>
    <p:sldId id="432" r:id="rId19"/>
    <p:sldId id="434" r:id="rId20"/>
    <p:sldId id="433" r:id="rId21"/>
    <p:sldId id="435" r:id="rId22"/>
    <p:sldId id="436" r:id="rId23"/>
    <p:sldId id="437" r:id="rId24"/>
    <p:sldId id="438" r:id="rId25"/>
    <p:sldId id="439" r:id="rId26"/>
    <p:sldId id="448" r:id="rId27"/>
    <p:sldId id="790" r:id="rId28"/>
    <p:sldId id="446" r:id="rId29"/>
    <p:sldId id="441" r:id="rId30"/>
    <p:sldId id="442" r:id="rId31"/>
    <p:sldId id="443" r:id="rId32"/>
    <p:sldId id="444" r:id="rId33"/>
    <p:sldId id="447" r:id="rId34"/>
    <p:sldId id="784" r:id="rId35"/>
    <p:sldId id="787" r:id="rId36"/>
    <p:sldId id="428" r:id="rId37"/>
    <p:sldId id="789" r:id="rId38"/>
    <p:sldId id="780" r:id="rId39"/>
    <p:sldId id="300" r:id="rId40"/>
    <p:sldId id="326" r:id="rId41"/>
    <p:sldId id="327" r:id="rId42"/>
    <p:sldId id="754" r:id="rId43"/>
  </p:sldIdLst>
  <p:sldSz cx="9144000" cy="6858000" type="screen4x3"/>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8C92C"/>
    <a:srgbClr val="E1A733"/>
    <a:srgbClr val="F3650D"/>
    <a:srgbClr val="FDECE1"/>
    <a:srgbClr val="FAE4EB"/>
    <a:srgbClr val="86EC92"/>
    <a:srgbClr val="BDEBB7"/>
    <a:srgbClr val="DAF8D8"/>
    <a:srgbClr val="EBA4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FD0F851-EC5A-4D38-B0AD-8093EC10F338}" styleName="淺色樣式 1 - 輔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8" autoAdjust="0"/>
    <p:restoredTop sz="93750" autoAdjust="0"/>
  </p:normalViewPr>
  <p:slideViewPr>
    <p:cSldViewPr>
      <p:cViewPr varScale="1">
        <p:scale>
          <a:sx n="107" d="100"/>
          <a:sy n="107" d="100"/>
        </p:scale>
        <p:origin x="1686" y="10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89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BDA4205-CB26-4180-9924-76CC704A85CC}" type="datetimeFigureOut">
              <a:rPr lang="zh-TW" altLang="en-US" smtClean="0"/>
              <a:t>2021/12/1</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C989365-6A68-400C-A69D-49659F618993}" type="slidenum">
              <a:rPr lang="zh-TW" altLang="en-US" smtClean="0"/>
              <a:t>‹#›</a:t>
            </a:fld>
            <a:endParaRPr lang="zh-TW" altLang="en-US"/>
          </a:p>
        </p:txBody>
      </p:sp>
    </p:spTree>
    <p:extLst>
      <p:ext uri="{BB962C8B-B14F-4D97-AF65-F5344CB8AC3E}">
        <p14:creationId xmlns:p14="http://schemas.microsoft.com/office/powerpoint/2010/main" val="1111417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2</a:t>
            </a:fld>
            <a:endParaRPr lang="zh-TW" altLang="en-US"/>
          </a:p>
        </p:txBody>
      </p:sp>
    </p:spTree>
    <p:extLst>
      <p:ext uri="{BB962C8B-B14F-4D97-AF65-F5344CB8AC3E}">
        <p14:creationId xmlns:p14="http://schemas.microsoft.com/office/powerpoint/2010/main" val="34309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3</a:t>
            </a:fld>
            <a:endParaRPr lang="zh-TW" altLang="en-US"/>
          </a:p>
        </p:txBody>
      </p:sp>
    </p:spTree>
    <p:extLst>
      <p:ext uri="{BB962C8B-B14F-4D97-AF65-F5344CB8AC3E}">
        <p14:creationId xmlns:p14="http://schemas.microsoft.com/office/powerpoint/2010/main" val="1590934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4</a:t>
            </a:fld>
            <a:endParaRPr lang="zh-TW" altLang="en-US"/>
          </a:p>
        </p:txBody>
      </p:sp>
    </p:spTree>
    <p:extLst>
      <p:ext uri="{BB962C8B-B14F-4D97-AF65-F5344CB8AC3E}">
        <p14:creationId xmlns:p14="http://schemas.microsoft.com/office/powerpoint/2010/main" val="321747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15</a:t>
            </a:fld>
            <a:endParaRPr lang="zh-TW" altLang="en-US"/>
          </a:p>
        </p:txBody>
      </p:sp>
    </p:spTree>
    <p:extLst>
      <p:ext uri="{BB962C8B-B14F-4D97-AF65-F5344CB8AC3E}">
        <p14:creationId xmlns:p14="http://schemas.microsoft.com/office/powerpoint/2010/main" val="3068320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16</a:t>
            </a:fld>
            <a:endParaRPr lang="zh-TW" altLang="en-US"/>
          </a:p>
        </p:txBody>
      </p:sp>
    </p:spTree>
    <p:extLst>
      <p:ext uri="{BB962C8B-B14F-4D97-AF65-F5344CB8AC3E}">
        <p14:creationId xmlns:p14="http://schemas.microsoft.com/office/powerpoint/2010/main" val="2857232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27</a:t>
            </a:fld>
            <a:endParaRPr lang="zh-TW" altLang="en-US"/>
          </a:p>
        </p:txBody>
      </p:sp>
    </p:spTree>
    <p:extLst>
      <p:ext uri="{BB962C8B-B14F-4D97-AF65-F5344CB8AC3E}">
        <p14:creationId xmlns:p14="http://schemas.microsoft.com/office/powerpoint/2010/main" val="1005808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34</a:t>
            </a:fld>
            <a:endParaRPr lang="zh-TW" altLang="en-US"/>
          </a:p>
        </p:txBody>
      </p:sp>
    </p:spTree>
    <p:extLst>
      <p:ext uri="{BB962C8B-B14F-4D97-AF65-F5344CB8AC3E}">
        <p14:creationId xmlns:p14="http://schemas.microsoft.com/office/powerpoint/2010/main" val="3261118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35</a:t>
            </a:fld>
            <a:endParaRPr lang="zh-TW" altLang="en-US"/>
          </a:p>
        </p:txBody>
      </p:sp>
    </p:spTree>
    <p:extLst>
      <p:ext uri="{BB962C8B-B14F-4D97-AF65-F5344CB8AC3E}">
        <p14:creationId xmlns:p14="http://schemas.microsoft.com/office/powerpoint/2010/main" val="1514341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a:lnSpc>
                <a:spcPct val="150000"/>
              </a:lnSpc>
            </a:pPr>
            <a:r>
              <a:rPr lang="zh-TW" altLang="zh-TW" sz="1200" kern="100" dirty="0"/>
              <a:t>（一）擬定所屬學習領域課程計畫。</a:t>
            </a:r>
          </a:p>
          <a:p>
            <a:pPr>
              <a:lnSpc>
                <a:spcPct val="150000"/>
              </a:lnSpc>
            </a:pPr>
            <a:r>
              <a:rPr lang="zh-TW" altLang="zh-TW" sz="1200" kern="100" dirty="0"/>
              <a:t>（二）分析所屬學習領域之審定本教材，或自編教材。</a:t>
            </a:r>
          </a:p>
          <a:p>
            <a:pPr>
              <a:lnSpc>
                <a:spcPct val="150000"/>
              </a:lnSpc>
            </a:pPr>
            <a:r>
              <a:rPr lang="zh-TW" altLang="zh-TW" sz="1200" kern="100" dirty="0"/>
              <a:t>（三）進行橫向及縱向課程統整或補強規劃事宜。</a:t>
            </a:r>
          </a:p>
          <a:p>
            <a:pPr>
              <a:lnSpc>
                <a:spcPct val="150000"/>
              </a:lnSpc>
            </a:pPr>
            <a:r>
              <a:rPr lang="zh-TW" altLang="zh-TW" sz="1200" kern="100" dirty="0"/>
              <a:t>（四）規劃所屬學習領域教師專業成長進修計畫。</a:t>
            </a:r>
          </a:p>
          <a:p>
            <a:pPr>
              <a:lnSpc>
                <a:spcPct val="150000"/>
              </a:lnSpc>
            </a:pPr>
            <a:r>
              <a:rPr lang="zh-TW" altLang="zh-TW" sz="1200" kern="100" dirty="0"/>
              <a:t>（五）擬定所屬學習領域教學評量。</a:t>
            </a:r>
          </a:p>
          <a:p>
            <a:pPr>
              <a:lnSpc>
                <a:spcPct val="150000"/>
              </a:lnSpc>
            </a:pPr>
            <a:r>
              <a:rPr lang="zh-TW" altLang="zh-TW" sz="1200" kern="100" dirty="0"/>
              <a:t>（六）擬定所屬學習領域教師教學評鑑指標，並實施教學評鑑。</a:t>
            </a:r>
          </a:p>
          <a:p>
            <a:pPr>
              <a:lnSpc>
                <a:spcPct val="150000"/>
              </a:lnSpc>
            </a:pPr>
            <a:r>
              <a:rPr lang="zh-TW" altLang="zh-TW" sz="1200" kern="100" dirty="0"/>
              <a:t>（七）實踐課程與協同教學相關事宜。</a:t>
            </a:r>
          </a:p>
          <a:p>
            <a:pPr>
              <a:lnSpc>
                <a:spcPct val="150000"/>
              </a:lnSpc>
            </a:pPr>
            <a:r>
              <a:rPr lang="zh-TW" altLang="zh-TW" sz="1200" kern="100" dirty="0"/>
              <a:t>（八）檢討與改進所屬學習領域教學策略與成效。</a:t>
            </a:r>
          </a:p>
          <a:p>
            <a:pPr>
              <a:lnSpc>
                <a:spcPct val="150000"/>
              </a:lnSpc>
            </a:pPr>
            <a:r>
              <a:rPr lang="zh-TW" altLang="zh-TW" sz="1200" kern="100" dirty="0"/>
              <a:t>（九）其他有關所屬學習領域相關事宜。</a:t>
            </a:r>
          </a:p>
          <a:p>
            <a:endParaRPr lang="zh-TW" altLang="en-US" dirty="0"/>
          </a:p>
        </p:txBody>
      </p:sp>
      <p:sp>
        <p:nvSpPr>
          <p:cNvPr id="4" name="投影片編號版面配置區 3"/>
          <p:cNvSpPr>
            <a:spLocks noGrp="1"/>
          </p:cNvSpPr>
          <p:nvPr>
            <p:ph type="sldNum" sz="quarter" idx="5"/>
          </p:nvPr>
        </p:nvSpPr>
        <p:spPr/>
        <p:txBody>
          <a:bodyPr/>
          <a:lstStyle/>
          <a:p>
            <a:fld id="{AC989365-6A68-400C-A69D-49659F618993}" type="slidenum">
              <a:rPr lang="zh-TW" altLang="en-US" smtClean="0"/>
              <a:t>37</a:t>
            </a:fld>
            <a:endParaRPr lang="zh-TW" altLang="en-US"/>
          </a:p>
        </p:txBody>
      </p:sp>
    </p:spTree>
    <p:extLst>
      <p:ext uri="{BB962C8B-B14F-4D97-AF65-F5344CB8AC3E}">
        <p14:creationId xmlns:p14="http://schemas.microsoft.com/office/powerpoint/2010/main" val="1564537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C989365-6A68-400C-A69D-49659F618993}" type="slidenum">
              <a:rPr lang="zh-TW" altLang="en-US" smtClean="0"/>
              <a:t>38</a:t>
            </a:fld>
            <a:endParaRPr lang="zh-TW" altLang="en-US"/>
          </a:p>
        </p:txBody>
      </p:sp>
    </p:spTree>
    <p:extLst>
      <p:ext uri="{BB962C8B-B14F-4D97-AF65-F5344CB8AC3E}">
        <p14:creationId xmlns:p14="http://schemas.microsoft.com/office/powerpoint/2010/main" val="3764056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7"/>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919857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828500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2"/>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557489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673485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125613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456370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857778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3484072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107722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394302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850108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6A9E8-7206-4F9A-ADB2-8D4B9EE82423}" type="datetimeFigureOut">
              <a:rPr lang="zh-TW" altLang="en-US" smtClean="0"/>
              <a:t>2021/12/1</a:t>
            </a:fld>
            <a:endParaRPr lang="zh-TW" altLang="en-US"/>
          </a:p>
        </p:txBody>
      </p:sp>
      <p:sp>
        <p:nvSpPr>
          <p:cNvPr id="5" name="頁尾版面配置區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4112197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9144000" cy="6885384"/>
          </a:xfrm>
          <a:prstGeom prst="rect">
            <a:avLst/>
          </a:prstGeom>
        </p:spPr>
      </p:pic>
      <p:sp>
        <p:nvSpPr>
          <p:cNvPr id="2" name="標題 1"/>
          <p:cNvSpPr>
            <a:spLocks noGrp="1"/>
          </p:cNvSpPr>
          <p:nvPr>
            <p:ph type="ctrTitle"/>
          </p:nvPr>
        </p:nvSpPr>
        <p:spPr>
          <a:xfrm>
            <a:off x="467544" y="2130427"/>
            <a:ext cx="8424936" cy="1802631"/>
          </a:xfrm>
        </p:spPr>
        <p:txBody>
          <a:bodyPr>
            <a:normAutofit/>
          </a:bodyPr>
          <a:lstStyle/>
          <a:p>
            <a:r>
              <a:rPr lang="en-US" altLang="zh-TW" sz="5400" b="1" dirty="0">
                <a:solidFill>
                  <a:srgbClr val="0000FF"/>
                </a:solidFill>
                <a:latin typeface="文鼎超顏楷" panose="020B0609010101010101" pitchFamily="49" charset="-120"/>
                <a:ea typeface="文鼎超顏楷" panose="020B0609010101010101" pitchFamily="49" charset="-120"/>
              </a:rPr>
              <a:t>110.12</a:t>
            </a:r>
            <a:r>
              <a:rPr lang="zh-TW" altLang="en-US" sz="5400" b="1" dirty="0">
                <a:solidFill>
                  <a:srgbClr val="0000FF"/>
                </a:solidFill>
                <a:latin typeface="文鼎超顏楷" panose="020B0609010101010101" pitchFamily="49" charset="-120"/>
                <a:ea typeface="文鼎超顏楷" panose="020B0609010101010101" pitchFamily="49" charset="-120"/>
              </a:rPr>
              <a:t>行政會報</a:t>
            </a:r>
          </a:p>
        </p:txBody>
      </p:sp>
      <p:sp>
        <p:nvSpPr>
          <p:cNvPr id="3" name="副標題 2"/>
          <p:cNvSpPr>
            <a:spLocks noGrp="1"/>
          </p:cNvSpPr>
          <p:nvPr>
            <p:ph type="subTitle" idx="1"/>
          </p:nvPr>
        </p:nvSpPr>
        <p:spPr>
          <a:xfrm>
            <a:off x="1371600" y="4124672"/>
            <a:ext cx="6400800" cy="1752600"/>
          </a:xfrm>
        </p:spPr>
        <p:txBody>
          <a:bodyPr/>
          <a:lstStyle/>
          <a:p>
            <a:pPr algn="r"/>
            <a:endParaRPr lang="en-US" altLang="zh-TW" dirty="0"/>
          </a:p>
          <a:p>
            <a:pPr algn="r"/>
            <a:r>
              <a:rPr lang="en-US" altLang="zh-TW" dirty="0"/>
              <a:t>110.11.30 </a:t>
            </a:r>
          </a:p>
        </p:txBody>
      </p:sp>
    </p:spTree>
    <p:extLst>
      <p:ext uri="{BB962C8B-B14F-4D97-AF65-F5344CB8AC3E}">
        <p14:creationId xmlns:p14="http://schemas.microsoft.com/office/powerpoint/2010/main" val="1653333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會議主題</a:t>
            </a:r>
          </a:p>
        </p:txBody>
      </p:sp>
      <p:sp>
        <p:nvSpPr>
          <p:cNvPr id="4" name="內容版面配置區 3"/>
          <p:cNvSpPr>
            <a:spLocks noGrp="1"/>
          </p:cNvSpPr>
          <p:nvPr>
            <p:ph type="subTitle" idx="1"/>
          </p:nvPr>
        </p:nvSpPr>
        <p:spPr>
          <a:xfrm>
            <a:off x="1043608" y="3429000"/>
            <a:ext cx="7772400" cy="2495128"/>
          </a:xfrm>
        </p:spPr>
        <p:txBody>
          <a:bodyPr>
            <a:normAutofit/>
          </a:bodyPr>
          <a:lstStyle/>
          <a:p>
            <a:pPr marL="514350" lvl="0" indent="-514350" algn="l">
              <a:buFont typeface="+mj-lt"/>
              <a:buAutoNum type="arabicPeriod"/>
            </a:pPr>
            <a:r>
              <a:rPr lang="en-US" altLang="zh-TW" dirty="0"/>
              <a:t>12</a:t>
            </a:r>
            <a:r>
              <a:rPr lang="zh-TW" altLang="zh-TW" dirty="0"/>
              <a:t>月行事曆，各組工作協調</a:t>
            </a:r>
          </a:p>
          <a:p>
            <a:pPr marL="514350" lvl="0" indent="-514350" algn="l">
              <a:buFont typeface="+mj-lt"/>
              <a:buAutoNum type="arabicPeriod"/>
            </a:pPr>
            <a:r>
              <a:rPr lang="zh-TW" altLang="en-US" dirty="0"/>
              <a:t>校慶</a:t>
            </a:r>
            <a:r>
              <a:rPr lang="en-US" altLang="zh-TW" dirty="0"/>
              <a:t>-</a:t>
            </a:r>
            <a:r>
              <a:rPr lang="zh-TW" altLang="en-US" dirty="0"/>
              <a:t>訓育</a:t>
            </a:r>
            <a:r>
              <a:rPr lang="zh-TW" altLang="zh-TW" dirty="0"/>
              <a:t>組</a:t>
            </a:r>
          </a:p>
          <a:p>
            <a:pPr marL="514350" lvl="0" indent="-514350" algn="l">
              <a:buFont typeface="+mj-lt"/>
              <a:buAutoNum type="arabicPeriod"/>
            </a:pPr>
            <a:r>
              <a:rPr lang="zh-TW" altLang="en-US" dirty="0"/>
              <a:t>認識學校</a:t>
            </a:r>
            <a:r>
              <a:rPr lang="en-US" altLang="zh-TW" dirty="0"/>
              <a:t>4</a:t>
            </a:r>
            <a:r>
              <a:rPr lang="zh-TW" altLang="en-US" dirty="0"/>
              <a:t>大委員會</a:t>
            </a:r>
            <a:r>
              <a:rPr lang="en-US" altLang="zh-TW" dirty="0"/>
              <a:t>-</a:t>
            </a:r>
            <a:r>
              <a:rPr lang="zh-TW" altLang="en-US" dirty="0"/>
              <a:t>人事室</a:t>
            </a:r>
            <a:r>
              <a:rPr lang="zh-TW" altLang="en-US" dirty="0">
                <a:latin typeface="新細明體" panose="02020500000000000000" pitchFamily="18" charset="-120"/>
                <a:ea typeface="新細明體" panose="02020500000000000000" pitchFamily="18" charset="-120"/>
              </a:rPr>
              <a:t>、</a:t>
            </a:r>
            <a:r>
              <a:rPr lang="zh-TW" altLang="en-US" dirty="0"/>
              <a:t>教學組</a:t>
            </a:r>
            <a:r>
              <a:rPr lang="zh-TW" altLang="en-US" dirty="0">
                <a:latin typeface="新細明體" panose="02020500000000000000" pitchFamily="18" charset="-120"/>
                <a:ea typeface="新細明體" panose="02020500000000000000" pitchFamily="18" charset="-120"/>
              </a:rPr>
              <a:t>、</a:t>
            </a:r>
            <a:r>
              <a:rPr lang="zh-TW" altLang="en-US" dirty="0"/>
              <a:t>生教組</a:t>
            </a:r>
            <a:endParaRPr lang="zh-TW" altLang="zh-TW" dirty="0"/>
          </a:p>
        </p:txBody>
      </p:sp>
    </p:spTree>
    <p:extLst>
      <p:ext uri="{BB962C8B-B14F-4D97-AF65-F5344CB8AC3E}">
        <p14:creationId xmlns:p14="http://schemas.microsoft.com/office/powerpoint/2010/main" val="348244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955576" y="630089"/>
            <a:ext cx="8147248" cy="720080"/>
          </a:xfrm>
        </p:spPr>
        <p:txBody>
          <a:bodyPr>
            <a:normAutofit fontScale="90000"/>
          </a:bodyPr>
          <a:lstStyle/>
          <a:p>
            <a:pPr marL="457200" lvl="0" indent="-457200">
              <a:spcBef>
                <a:spcPct val="20000"/>
              </a:spcBef>
            </a:pPr>
            <a:r>
              <a:rPr lang="en-US" altLang="zh-TW" sz="3200" dirty="0"/>
              <a:t>12</a:t>
            </a:r>
            <a:r>
              <a:rPr lang="zh-TW" altLang="en-US" sz="3200" dirty="0"/>
              <a:t>月</a:t>
            </a:r>
            <a:r>
              <a:rPr lang="zh-TW" altLang="zh-TW" sz="3200" dirty="0"/>
              <a:t>行事曆</a:t>
            </a:r>
            <a:r>
              <a:rPr lang="en-US" altLang="zh-TW" sz="3200" dirty="0"/>
              <a:t>，</a:t>
            </a:r>
            <a:r>
              <a:rPr lang="zh-TW" altLang="en-US" sz="3200" dirty="0"/>
              <a:t>各組工作協調</a:t>
            </a:r>
            <a:br>
              <a:rPr lang="en-US" altLang="zh-TW" sz="3200" dirty="0">
                <a:solidFill>
                  <a:prstClr val="black">
                    <a:tint val="75000"/>
                  </a:prstClr>
                </a:solidFill>
                <a:cs typeface="+mn-cs"/>
              </a:rPr>
            </a:br>
            <a:endParaRPr lang="zh-TW" altLang="en-US" dirty="0"/>
          </a:p>
        </p:txBody>
      </p:sp>
      <p:sp>
        <p:nvSpPr>
          <p:cNvPr id="8" name="Rectangle 1"/>
          <p:cNvSpPr>
            <a:spLocks noChangeArrowheads="1"/>
          </p:cNvSpPr>
          <p:nvPr/>
        </p:nvSpPr>
        <p:spPr bwMode="auto">
          <a:xfrm>
            <a:off x="1073150" y="1463776"/>
            <a:ext cx="27443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1pPr>
            <a:lvl2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2pPr>
            <a:lvl3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3pPr>
            <a:lvl4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4pPr>
            <a:lvl5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5pPr>
            <a:lvl6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6pPr>
            <a:lvl7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7pPr>
            <a:lvl8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8pPr>
            <a:lvl9pPr fontAlgn="base">
              <a:spcBef>
                <a:spcPct val="0"/>
              </a:spcBef>
              <a:spcAft>
                <a:spcPct val="0"/>
              </a:spcAft>
              <a:tabLst>
                <a:tab pos="457200" algn="l"/>
                <a:tab pos="3257550" algn="ctr"/>
              </a:tabLst>
              <a:defRPr kumimoji="1">
                <a:solidFill>
                  <a:schemeClr val="tx1"/>
                </a:solidFill>
                <a:latin typeface="Arial" pitchFamily="34" charset="0"/>
                <a:ea typeface="新細明體" pitchFamily="18" charset="-120"/>
                <a:cs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3257550" algn="ctr"/>
              </a:tabLst>
              <a:defRPr/>
            </a:pPr>
            <a:r>
              <a:rPr kumimoji="1" lang="zh-TW" altLang="zh-TW" sz="1400" b="1" i="0" u="none" strike="noStrike" kern="1200" cap="none" spc="0" normalizeH="0" baseline="0" noProof="0" dirty="0">
                <a:ln>
                  <a:noFill/>
                </a:ln>
                <a:solidFill>
                  <a:prstClr val="black"/>
                </a:solidFill>
                <a:effectLst/>
                <a:uLnTx/>
                <a:uFillTx/>
                <a:latin typeface="Times New Roman" pitchFamily="18" charset="0"/>
                <a:ea typeface="新細明體" pitchFamily="18" charset="-120"/>
                <a:cs typeface="標楷體" pitchFamily="65" charset="-120"/>
              </a:rPr>
              <a:t> </a:t>
            </a:r>
            <a:r>
              <a:rPr kumimoji="1" lang="zh-TW" altLang="zh-TW" sz="1400" b="1" i="0" u="none" strike="noStrike" kern="1200" cap="none" spc="0" normalizeH="0" baseline="0" noProof="0" dirty="0">
                <a:ln>
                  <a:noFill/>
                </a:ln>
                <a:solidFill>
                  <a:prstClr val="black"/>
                </a:solidFill>
                <a:effectLst/>
                <a:uLnTx/>
                <a:uFillTx/>
                <a:latin typeface="Times New Roman" pitchFamily="18" charset="0"/>
                <a:ea typeface="微軟正黑體" pitchFamily="34" charset="-120"/>
                <a:cs typeface="微軟正黑體" pitchFamily="34" charset="-120"/>
              </a:rPr>
              <a:t> </a:t>
            </a:r>
            <a:endParaRPr kumimoji="1" lang="zh-TW" altLang="en-US" sz="1800" b="0" i="0" u="none" strike="noStrike" kern="1200" cap="none" spc="0" normalizeH="0" baseline="0" noProof="0" dirty="0">
              <a:ln>
                <a:noFill/>
              </a:ln>
              <a:solidFill>
                <a:prstClr val="black"/>
              </a:solidFill>
              <a:effectLst/>
              <a:uLnTx/>
              <a:uFillTx/>
              <a:latin typeface="Arial" pitchFamily="34" charset="0"/>
              <a:ea typeface="新細明體" pitchFamily="18" charset="-120"/>
              <a:cs typeface="新細明體" pitchFamily="18" charset="-120"/>
            </a:endParaRPr>
          </a:p>
        </p:txBody>
      </p:sp>
      <p:sp>
        <p:nvSpPr>
          <p:cNvPr id="10" name="Rectangle 5"/>
          <p:cNvSpPr>
            <a:spLocks noChangeArrowheads="1"/>
          </p:cNvSpPr>
          <p:nvPr/>
        </p:nvSpPr>
        <p:spPr bwMode="auto">
          <a:xfrm>
            <a:off x="457200" y="14636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Arial"/>
              <a:ea typeface="微軟正黑體" panose="020B0604030504040204" pitchFamily="34" charset="-120"/>
              <a:cs typeface="+mn-cs"/>
            </a:endParaRPr>
          </a:p>
        </p:txBody>
      </p:sp>
      <p:sp>
        <p:nvSpPr>
          <p:cNvPr id="11" name="文字方塊 3"/>
          <p:cNvSpPr txBox="1"/>
          <p:nvPr/>
        </p:nvSpPr>
        <p:spPr>
          <a:xfrm>
            <a:off x="6459538" y="1690688"/>
            <a:ext cx="1003300" cy="374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900" b="1" i="0" u="none" strike="noStrike" kern="1200" cap="none" spc="0" normalizeH="0" baseline="0" noProof="0">
                <a:ln>
                  <a:noFill/>
                </a:ln>
                <a:solidFill>
                  <a:prstClr val="black"/>
                </a:solidFill>
                <a:effectLst/>
                <a:uLnTx/>
                <a:uFillTx/>
                <a:latin typeface="標楷體" panose="03000509000000000000" pitchFamily="65" charset="-120"/>
                <a:ea typeface="新細明體" panose="02020500000000000000" pitchFamily="18" charset="-120"/>
                <a:cs typeface="+mn-cs"/>
              </a:rPr>
              <a:t> </a:t>
            </a:r>
            <a:endParaRPr kumimoji="0" lang="zh-TW" altLang="en-US" sz="1200" b="0" i="0" u="none" strike="noStrike" kern="1200" cap="none" spc="0" normalizeH="0" baseline="0" noProof="0">
              <a:ln>
                <a:noFill/>
              </a:ln>
              <a:solidFill>
                <a:prstClr val="black"/>
              </a:solidFill>
              <a:effectLst/>
              <a:uLnTx/>
              <a:uFillTx/>
              <a:latin typeface="Times New Roman" panose="02020603050405020304" pitchFamily="18" charset="0"/>
              <a:ea typeface="新細明體" panose="02020500000000000000" pitchFamily="18" charset="-120"/>
              <a:cs typeface="+mn-cs"/>
            </a:endParaRPr>
          </a:p>
        </p:txBody>
      </p:sp>
      <p:graphicFrame>
        <p:nvGraphicFramePr>
          <p:cNvPr id="2" name="內容版面配置區 1">
            <a:extLst>
              <a:ext uri="{FF2B5EF4-FFF2-40B4-BE49-F238E27FC236}">
                <a16:creationId xmlns:a16="http://schemas.microsoft.com/office/drawing/2014/main" id="{39A704D4-B9F3-46A8-BE65-1663D1FBBFF5}"/>
              </a:ext>
            </a:extLst>
          </p:cNvPr>
          <p:cNvGraphicFramePr>
            <a:graphicFrameLocks noGrp="1"/>
          </p:cNvGraphicFramePr>
          <p:nvPr>
            <p:ph idx="1"/>
            <p:extLst>
              <p:ext uri="{D42A27DB-BD31-4B8C-83A1-F6EECF244321}">
                <p14:modId xmlns:p14="http://schemas.microsoft.com/office/powerpoint/2010/main" val="2413692113"/>
              </p:ext>
            </p:extLst>
          </p:nvPr>
        </p:nvGraphicFramePr>
        <p:xfrm>
          <a:off x="673223" y="1124744"/>
          <a:ext cx="8147249" cy="4464494"/>
        </p:xfrm>
        <a:graphic>
          <a:graphicData uri="http://schemas.openxmlformats.org/drawingml/2006/table">
            <a:tbl>
              <a:tblPr>
                <a:tableStyleId>{5C22544A-7EE6-4342-B048-85BDC9FD1C3A}</a:tableStyleId>
              </a:tblPr>
              <a:tblGrid>
                <a:gridCol w="368952">
                  <a:extLst>
                    <a:ext uri="{9D8B030D-6E8A-4147-A177-3AD203B41FA5}">
                      <a16:colId xmlns:a16="http://schemas.microsoft.com/office/drawing/2014/main" val="4062063898"/>
                    </a:ext>
                  </a:extLst>
                </a:gridCol>
                <a:gridCol w="280170">
                  <a:extLst>
                    <a:ext uri="{9D8B030D-6E8A-4147-A177-3AD203B41FA5}">
                      <a16:colId xmlns:a16="http://schemas.microsoft.com/office/drawing/2014/main" val="2574591109"/>
                    </a:ext>
                  </a:extLst>
                </a:gridCol>
                <a:gridCol w="280170">
                  <a:extLst>
                    <a:ext uri="{9D8B030D-6E8A-4147-A177-3AD203B41FA5}">
                      <a16:colId xmlns:a16="http://schemas.microsoft.com/office/drawing/2014/main" val="2950178866"/>
                    </a:ext>
                  </a:extLst>
                </a:gridCol>
                <a:gridCol w="280170">
                  <a:extLst>
                    <a:ext uri="{9D8B030D-6E8A-4147-A177-3AD203B41FA5}">
                      <a16:colId xmlns:a16="http://schemas.microsoft.com/office/drawing/2014/main" val="174012334"/>
                    </a:ext>
                  </a:extLst>
                </a:gridCol>
                <a:gridCol w="280170">
                  <a:extLst>
                    <a:ext uri="{9D8B030D-6E8A-4147-A177-3AD203B41FA5}">
                      <a16:colId xmlns:a16="http://schemas.microsoft.com/office/drawing/2014/main" val="1263264975"/>
                    </a:ext>
                  </a:extLst>
                </a:gridCol>
                <a:gridCol w="280170">
                  <a:extLst>
                    <a:ext uri="{9D8B030D-6E8A-4147-A177-3AD203B41FA5}">
                      <a16:colId xmlns:a16="http://schemas.microsoft.com/office/drawing/2014/main" val="1717852121"/>
                    </a:ext>
                  </a:extLst>
                </a:gridCol>
                <a:gridCol w="280170">
                  <a:extLst>
                    <a:ext uri="{9D8B030D-6E8A-4147-A177-3AD203B41FA5}">
                      <a16:colId xmlns:a16="http://schemas.microsoft.com/office/drawing/2014/main" val="286228918"/>
                    </a:ext>
                  </a:extLst>
                </a:gridCol>
                <a:gridCol w="380116">
                  <a:extLst>
                    <a:ext uri="{9D8B030D-6E8A-4147-A177-3AD203B41FA5}">
                      <a16:colId xmlns:a16="http://schemas.microsoft.com/office/drawing/2014/main" val="515216131"/>
                    </a:ext>
                  </a:extLst>
                </a:gridCol>
                <a:gridCol w="584642">
                  <a:extLst>
                    <a:ext uri="{9D8B030D-6E8A-4147-A177-3AD203B41FA5}">
                      <a16:colId xmlns:a16="http://schemas.microsoft.com/office/drawing/2014/main" val="3141427573"/>
                    </a:ext>
                  </a:extLst>
                </a:gridCol>
                <a:gridCol w="5132519">
                  <a:extLst>
                    <a:ext uri="{9D8B030D-6E8A-4147-A177-3AD203B41FA5}">
                      <a16:colId xmlns:a16="http://schemas.microsoft.com/office/drawing/2014/main" val="2057501880"/>
                    </a:ext>
                  </a:extLst>
                </a:gridCol>
              </a:tblGrid>
              <a:tr h="884419">
                <a:tc>
                  <a:txBody>
                    <a:bodyPr/>
                    <a:lstStyle/>
                    <a:p>
                      <a:pPr algn="ctr">
                        <a:lnSpc>
                          <a:spcPts val="1800"/>
                        </a:lnSpc>
                        <a:spcAft>
                          <a:spcPts val="0"/>
                        </a:spcAft>
                      </a:pPr>
                      <a:r>
                        <a:rPr lang="en-US" sz="800" kern="100">
                          <a:effectLst/>
                        </a:rPr>
                        <a:t>  </a:t>
                      </a:r>
                      <a:r>
                        <a:rPr lang="zh-TW" sz="1000" kern="100">
                          <a:effectLst/>
                        </a:rPr>
                        <a:t>星期</a:t>
                      </a:r>
                      <a:endParaRPr lang="zh-TW" sz="1200" kern="100">
                        <a:effectLst/>
                      </a:endParaRPr>
                    </a:p>
                    <a:p>
                      <a:pPr>
                        <a:lnSpc>
                          <a:spcPts val="1800"/>
                        </a:lnSpc>
                        <a:spcAft>
                          <a:spcPts val="0"/>
                        </a:spcAft>
                      </a:pPr>
                      <a:r>
                        <a:rPr lang="zh-TW" sz="1000" kern="100">
                          <a:effectLst/>
                        </a:rPr>
                        <a:t>月份</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日</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一</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二</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三</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四</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五</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六</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800" kern="100">
                          <a:effectLst/>
                        </a:rPr>
                        <a:t>週次</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1200" kern="100">
                          <a:effectLst/>
                        </a:rPr>
                        <a:t>重</a:t>
                      </a:r>
                      <a:r>
                        <a:rPr lang="en-US" sz="1200" kern="100">
                          <a:effectLst/>
                        </a:rPr>
                        <a:t>         </a:t>
                      </a:r>
                      <a:r>
                        <a:rPr lang="zh-TW" sz="1200" kern="100">
                          <a:effectLst/>
                        </a:rPr>
                        <a:t>要</a:t>
                      </a:r>
                      <a:r>
                        <a:rPr lang="en-US" sz="1200" kern="100">
                          <a:effectLst/>
                        </a:rPr>
                        <a:t>         </a:t>
                      </a:r>
                      <a:r>
                        <a:rPr lang="zh-TW" sz="1200" kern="100">
                          <a:effectLst/>
                        </a:rPr>
                        <a:t>行</a:t>
                      </a:r>
                      <a:r>
                        <a:rPr lang="en-US" sz="1200" kern="100">
                          <a:effectLst/>
                        </a:rPr>
                        <a:t>         </a:t>
                      </a:r>
                      <a:r>
                        <a:rPr lang="zh-TW" sz="1200" kern="100">
                          <a:effectLst/>
                        </a:rPr>
                        <a:t>事</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3546238016"/>
                  </a:ext>
                </a:extLst>
              </a:tr>
              <a:tr h="286048">
                <a:tc rowSpan="5">
                  <a:txBody>
                    <a:bodyPr/>
                    <a:lstStyle/>
                    <a:p>
                      <a:pPr algn="ctr">
                        <a:lnSpc>
                          <a:spcPts val="1200"/>
                        </a:lnSpc>
                        <a:spcAft>
                          <a:spcPts val="0"/>
                        </a:spcAft>
                      </a:pPr>
                      <a:r>
                        <a:rPr lang="zh-TW" sz="1100" kern="100">
                          <a:effectLst/>
                        </a:rPr>
                        <a:t>十</a:t>
                      </a:r>
                      <a:endParaRPr lang="zh-TW" sz="1200" kern="100">
                        <a:effectLst/>
                      </a:endParaRPr>
                    </a:p>
                    <a:p>
                      <a:pPr algn="ctr">
                        <a:lnSpc>
                          <a:spcPts val="1200"/>
                        </a:lnSpc>
                        <a:spcAft>
                          <a:spcPts val="0"/>
                        </a:spcAft>
                      </a:pPr>
                      <a:r>
                        <a:rPr lang="zh-TW" sz="1100" kern="100">
                          <a:effectLst/>
                        </a:rPr>
                        <a:t>二</a:t>
                      </a:r>
                      <a:endParaRPr lang="zh-TW" sz="1200" kern="100">
                        <a:effectLst/>
                      </a:endParaRPr>
                    </a:p>
                    <a:p>
                      <a:pPr algn="ctr">
                        <a:lnSpc>
                          <a:spcPts val="1200"/>
                        </a:lnSpc>
                        <a:spcAft>
                          <a:spcPts val="0"/>
                        </a:spcAft>
                      </a:pPr>
                      <a:r>
                        <a:rPr lang="zh-TW" sz="1100" kern="100">
                          <a:effectLst/>
                        </a:rPr>
                        <a:t>月</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100" kern="100">
                          <a:effectLst/>
                        </a:rPr>
                        <a:t>2</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100" kern="100">
                          <a:effectLst/>
                        </a:rPr>
                        <a:t>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4</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900" kern="100">
                          <a:effectLst/>
                        </a:rPr>
                        <a:t>十四</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l">
                        <a:lnSpc>
                          <a:spcPts val="1800"/>
                        </a:lnSpc>
                        <a:spcAft>
                          <a:spcPts val="0"/>
                        </a:spcAft>
                      </a:pPr>
                      <a:r>
                        <a:rPr lang="en-US" sz="1400" kern="100" dirty="0">
                          <a:effectLst/>
                        </a:rPr>
                        <a:t>12/2-12/3 </a:t>
                      </a:r>
                      <a:r>
                        <a:rPr lang="zh-TW" sz="1400" kern="100" dirty="0">
                          <a:effectLst/>
                        </a:rPr>
                        <a:t>第</a:t>
                      </a:r>
                      <a:r>
                        <a:rPr lang="en-US" sz="1400" kern="100" dirty="0">
                          <a:effectLst/>
                        </a:rPr>
                        <a:t>2</a:t>
                      </a:r>
                      <a:r>
                        <a:rPr lang="zh-TW" sz="1400" kern="100" dirty="0">
                          <a:effectLst/>
                        </a:rPr>
                        <a:t>次段考</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1445122212"/>
                  </a:ext>
                </a:extLst>
              </a:tr>
              <a:tr h="593167">
                <a:tc vMerge="1">
                  <a:txBody>
                    <a:bodyPr/>
                    <a:lstStyle/>
                    <a:p>
                      <a:endParaRPr lang="zh-TW" altLang="en-US"/>
                    </a:p>
                  </a:txBody>
                  <a:tcPr/>
                </a:tc>
                <a:tc>
                  <a:txBody>
                    <a:bodyPr/>
                    <a:lstStyle/>
                    <a:p>
                      <a:pPr algn="ctr">
                        <a:lnSpc>
                          <a:spcPts val="1800"/>
                        </a:lnSpc>
                        <a:spcAft>
                          <a:spcPts val="0"/>
                        </a:spcAft>
                      </a:pPr>
                      <a:r>
                        <a:rPr lang="en-US" sz="1200" kern="100">
                          <a:effectLst/>
                        </a:rPr>
                        <a:t>5</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6</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7</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8</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9</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10</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900" kern="100">
                          <a:effectLst/>
                        </a:rPr>
                        <a:t>十五</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l">
                        <a:lnSpc>
                          <a:spcPts val="1800"/>
                        </a:lnSpc>
                        <a:spcAft>
                          <a:spcPts val="0"/>
                        </a:spcAft>
                      </a:pPr>
                      <a:r>
                        <a:rPr lang="en-US" sz="1400" kern="100" dirty="0">
                          <a:effectLst/>
                        </a:rPr>
                        <a:t>8</a:t>
                      </a:r>
                      <a:r>
                        <a:rPr lang="zh-TW" sz="1400" kern="100" dirty="0">
                          <a:effectLst/>
                        </a:rPr>
                        <a:t>導報 </a:t>
                      </a:r>
                      <a:br>
                        <a:rPr lang="en-US" sz="1400" kern="100" dirty="0">
                          <a:effectLst/>
                        </a:rPr>
                      </a:br>
                      <a:r>
                        <a:rPr lang="en-US" sz="1400" kern="100" dirty="0">
                          <a:effectLst/>
                        </a:rPr>
                        <a:t>10</a:t>
                      </a:r>
                      <a:r>
                        <a:rPr lang="zh-TW" sz="1400" kern="100" dirty="0">
                          <a:effectLst/>
                        </a:rPr>
                        <a:t>校慶、大隊接力</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2795316296"/>
                  </a:ext>
                </a:extLst>
              </a:tr>
              <a:tr h="1207406">
                <a:tc vMerge="1">
                  <a:txBody>
                    <a:bodyPr/>
                    <a:lstStyle/>
                    <a:p>
                      <a:endParaRPr lang="zh-TW" altLang="en-US"/>
                    </a:p>
                  </a:txBody>
                  <a:tcPr/>
                </a:tc>
                <a:tc>
                  <a:txBody>
                    <a:bodyPr/>
                    <a:lstStyle/>
                    <a:p>
                      <a:pPr algn="ctr">
                        <a:lnSpc>
                          <a:spcPts val="1800"/>
                        </a:lnSpc>
                        <a:spcAft>
                          <a:spcPts val="0"/>
                        </a:spcAft>
                      </a:pPr>
                      <a:r>
                        <a:rPr lang="en-US" sz="1200" kern="100">
                          <a:effectLst/>
                        </a:rPr>
                        <a:t>12</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14</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15</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16</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17</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18</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900" kern="100">
                          <a:effectLst/>
                        </a:rPr>
                        <a:t>十六</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l">
                        <a:lnSpc>
                          <a:spcPts val="1800"/>
                        </a:lnSpc>
                        <a:spcAft>
                          <a:spcPts val="0"/>
                        </a:spcAft>
                      </a:pPr>
                      <a:r>
                        <a:rPr lang="en-US" sz="1400" kern="100" dirty="0">
                          <a:effectLst/>
                        </a:rPr>
                        <a:t>13-17</a:t>
                      </a:r>
                      <a:r>
                        <a:rPr lang="zh-TW" sz="1400" kern="100" dirty="0">
                          <a:effectLst/>
                        </a:rPr>
                        <a:t>領域教學研究會</a:t>
                      </a:r>
                      <a:br>
                        <a:rPr lang="en-US" sz="1400" kern="100" dirty="0">
                          <a:effectLst/>
                        </a:rPr>
                      </a:br>
                      <a:r>
                        <a:rPr lang="en-US" sz="1400" kern="100" dirty="0">
                          <a:effectLst/>
                        </a:rPr>
                        <a:t>14</a:t>
                      </a:r>
                      <a:r>
                        <a:rPr lang="zh-TW" sz="1400" kern="100" dirty="0">
                          <a:effectLst/>
                        </a:rPr>
                        <a:t>校內科展初審</a:t>
                      </a:r>
                      <a:endParaRPr lang="zh-TW" sz="1200" kern="100" dirty="0">
                        <a:effectLst/>
                      </a:endParaRPr>
                    </a:p>
                    <a:p>
                      <a:pPr algn="l">
                        <a:lnSpc>
                          <a:spcPts val="1800"/>
                        </a:lnSpc>
                        <a:spcAft>
                          <a:spcPts val="0"/>
                        </a:spcAft>
                      </a:pPr>
                      <a:r>
                        <a:rPr lang="en-US" sz="1400" kern="100" dirty="0">
                          <a:effectLst/>
                        </a:rPr>
                        <a:t>17 7</a:t>
                      </a:r>
                      <a:r>
                        <a:rPr lang="zh-TW" sz="1400" kern="100" dirty="0">
                          <a:effectLst/>
                        </a:rPr>
                        <a:t>專輔宣講</a:t>
                      </a:r>
                      <a:r>
                        <a:rPr lang="en-US" sz="1400" kern="100" dirty="0">
                          <a:effectLst/>
                        </a:rPr>
                        <a:t>-</a:t>
                      </a:r>
                      <a:r>
                        <a:rPr lang="zh-TW" sz="1400" kern="100" dirty="0">
                          <a:effectLst/>
                        </a:rPr>
                        <a:t>生命教育</a:t>
                      </a:r>
                      <a:r>
                        <a:rPr lang="en-US" sz="1400" kern="100" dirty="0">
                          <a:effectLst/>
                        </a:rPr>
                        <a:t>(7)</a:t>
                      </a:r>
                      <a:r>
                        <a:rPr lang="zh-TW" sz="1400" kern="100" dirty="0">
                          <a:effectLst/>
                        </a:rPr>
                        <a:t>、親職成長活動</a:t>
                      </a:r>
                      <a:r>
                        <a:rPr lang="en-US" sz="1400" kern="100" dirty="0">
                          <a:effectLst/>
                        </a:rPr>
                        <a:t>(19:00-)</a:t>
                      </a:r>
                      <a:r>
                        <a:rPr lang="zh-TW" sz="1400" kern="100" dirty="0">
                          <a:effectLst/>
                        </a:rPr>
                        <a:t>、</a:t>
                      </a:r>
                      <a:r>
                        <a:rPr lang="en-US" altLang="zh-TW" sz="1400" kern="100" dirty="0">
                          <a:effectLst/>
                        </a:rPr>
                        <a:t> </a:t>
                      </a:r>
                    </a:p>
                    <a:p>
                      <a:pPr algn="l">
                        <a:lnSpc>
                          <a:spcPts val="1800"/>
                        </a:lnSpc>
                        <a:spcAft>
                          <a:spcPts val="0"/>
                        </a:spcAft>
                      </a:pPr>
                      <a:r>
                        <a:rPr lang="en-US" sz="1400" kern="100" dirty="0">
                          <a:effectLst/>
                        </a:rPr>
                        <a:t>     8</a:t>
                      </a:r>
                      <a:r>
                        <a:rPr lang="zh-TW" sz="1400" kern="100" dirty="0">
                          <a:effectLst/>
                        </a:rPr>
                        <a:t>閱讀講座</a:t>
                      </a:r>
                      <a:r>
                        <a:rPr lang="en-US" sz="1400" kern="100" dirty="0">
                          <a:effectLst/>
                        </a:rPr>
                        <a:t>(</a:t>
                      </a:r>
                      <a:r>
                        <a:rPr lang="zh-TW" sz="1400" kern="100" dirty="0">
                          <a:effectLst/>
                        </a:rPr>
                        <a:t>第</a:t>
                      </a:r>
                      <a:r>
                        <a:rPr lang="en-US" sz="1400" kern="100" dirty="0">
                          <a:effectLst/>
                        </a:rPr>
                        <a:t>7</a:t>
                      </a:r>
                      <a:r>
                        <a:rPr lang="zh-TW" sz="1400" kern="100" dirty="0">
                          <a:effectLst/>
                        </a:rPr>
                        <a:t>節</a:t>
                      </a:r>
                      <a:r>
                        <a:rPr lang="en-US" sz="1400" kern="100" dirty="0">
                          <a:effectLst/>
                        </a:rPr>
                        <a:t>)</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2064613195"/>
                  </a:ext>
                </a:extLst>
              </a:tr>
              <a:tr h="593167">
                <a:tc vMerge="1">
                  <a:txBody>
                    <a:bodyPr/>
                    <a:lstStyle/>
                    <a:p>
                      <a:endParaRPr lang="zh-TW" altLang="en-US"/>
                    </a:p>
                  </a:txBody>
                  <a:tcPr/>
                </a:tc>
                <a:tc>
                  <a:txBody>
                    <a:bodyPr/>
                    <a:lstStyle/>
                    <a:p>
                      <a:pPr algn="ctr">
                        <a:lnSpc>
                          <a:spcPts val="1800"/>
                        </a:lnSpc>
                        <a:spcAft>
                          <a:spcPts val="0"/>
                        </a:spcAft>
                      </a:pPr>
                      <a:r>
                        <a:rPr lang="en-US" sz="1200" kern="100">
                          <a:effectLst/>
                        </a:rPr>
                        <a:t>19</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20</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22</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23</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24</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25</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900" kern="100">
                          <a:effectLst/>
                        </a:rPr>
                        <a:t>十七</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l">
                        <a:lnSpc>
                          <a:spcPts val="1800"/>
                        </a:lnSpc>
                        <a:spcAft>
                          <a:spcPts val="0"/>
                        </a:spcAft>
                      </a:pPr>
                      <a:r>
                        <a:rPr lang="en-US" sz="1400" kern="100" dirty="0">
                          <a:effectLst/>
                        </a:rPr>
                        <a:t>23-24 9</a:t>
                      </a:r>
                      <a:r>
                        <a:rPr lang="zh-TW" sz="1400" kern="100" dirty="0">
                          <a:effectLst/>
                        </a:rPr>
                        <a:t>年級第</a:t>
                      </a:r>
                      <a:r>
                        <a:rPr lang="en-US" sz="1400" kern="100" dirty="0">
                          <a:effectLst/>
                        </a:rPr>
                        <a:t>2</a:t>
                      </a:r>
                      <a:r>
                        <a:rPr lang="zh-TW" sz="1400" kern="100" dirty="0">
                          <a:effectLst/>
                        </a:rPr>
                        <a:t>次複習考</a:t>
                      </a:r>
                      <a:r>
                        <a:rPr lang="en-US" sz="1400" kern="100" dirty="0">
                          <a:effectLst/>
                        </a:rPr>
                        <a:t>(</a:t>
                      </a:r>
                      <a:r>
                        <a:rPr lang="zh-TW" sz="1400" kern="100" dirty="0">
                          <a:effectLst/>
                        </a:rPr>
                        <a:t>翰林</a:t>
                      </a:r>
                      <a:r>
                        <a:rPr lang="en-US" sz="1400" kern="100" dirty="0">
                          <a:effectLst/>
                        </a:rPr>
                        <a:t>) </a:t>
                      </a:r>
                      <a:endParaRPr lang="zh-TW" sz="1200" kern="100" dirty="0">
                        <a:effectLst/>
                      </a:endParaRPr>
                    </a:p>
                    <a:p>
                      <a:pPr algn="l">
                        <a:lnSpc>
                          <a:spcPts val="1800"/>
                        </a:lnSpc>
                        <a:spcAft>
                          <a:spcPts val="0"/>
                        </a:spcAft>
                      </a:pPr>
                      <a:r>
                        <a:rPr lang="en-US" sz="1400" kern="100" dirty="0">
                          <a:effectLst/>
                        </a:rPr>
                        <a:t>24 7</a:t>
                      </a:r>
                      <a:r>
                        <a:rPr lang="zh-TW" sz="1400" kern="100" dirty="0">
                          <a:effectLst/>
                        </a:rPr>
                        <a:t>年級正確用藥及全民健保宣導</a:t>
                      </a:r>
                      <a:r>
                        <a:rPr lang="en-US" sz="1400" kern="100" dirty="0">
                          <a:effectLst/>
                        </a:rPr>
                        <a:t>(7)</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3813563800"/>
                  </a:ext>
                </a:extLst>
              </a:tr>
              <a:tr h="900287">
                <a:tc vMerge="1">
                  <a:txBody>
                    <a:bodyPr/>
                    <a:lstStyle/>
                    <a:p>
                      <a:endParaRPr lang="zh-TW" altLang="en-US"/>
                    </a:p>
                  </a:txBody>
                  <a:tcPr/>
                </a:tc>
                <a:tc>
                  <a:txBody>
                    <a:bodyPr/>
                    <a:lstStyle/>
                    <a:p>
                      <a:pPr algn="ctr">
                        <a:lnSpc>
                          <a:spcPts val="1800"/>
                        </a:lnSpc>
                        <a:spcAft>
                          <a:spcPts val="0"/>
                        </a:spcAft>
                      </a:pPr>
                      <a:r>
                        <a:rPr lang="en-US" sz="1200" kern="100">
                          <a:effectLst/>
                        </a:rPr>
                        <a:t>26</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27</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28</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29</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30</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31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en-US" sz="1200" kern="100">
                          <a:effectLst/>
                        </a:rPr>
                        <a:t>1</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ctr">
                        <a:lnSpc>
                          <a:spcPts val="1800"/>
                        </a:lnSpc>
                        <a:spcAft>
                          <a:spcPts val="0"/>
                        </a:spcAft>
                      </a:pPr>
                      <a:r>
                        <a:rPr lang="zh-TW" sz="900" kern="100">
                          <a:effectLst/>
                        </a:rPr>
                        <a:t>十八</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tc>
                  <a:txBody>
                    <a:bodyPr/>
                    <a:lstStyle/>
                    <a:p>
                      <a:pPr algn="l">
                        <a:lnSpc>
                          <a:spcPts val="1800"/>
                        </a:lnSpc>
                        <a:spcAft>
                          <a:spcPts val="0"/>
                        </a:spcAft>
                      </a:pPr>
                      <a:r>
                        <a:rPr lang="en-US" sz="1400" kern="100" dirty="0">
                          <a:effectLst/>
                        </a:rPr>
                        <a:t>26</a:t>
                      </a:r>
                      <a:r>
                        <a:rPr lang="zh-TW" sz="1400" kern="100" dirty="0">
                          <a:effectLst/>
                        </a:rPr>
                        <a:t>音樂班管弦樂團暨協奏曲成果發表</a:t>
                      </a:r>
                      <a:br>
                        <a:rPr lang="en-US" sz="1400" kern="100" dirty="0">
                          <a:effectLst/>
                        </a:rPr>
                      </a:br>
                      <a:r>
                        <a:rPr lang="en-US" sz="1400" kern="100" dirty="0">
                          <a:effectLst/>
                        </a:rPr>
                        <a:t>28-30</a:t>
                      </a:r>
                      <a:r>
                        <a:rPr lang="zh-TW" sz="1400" kern="100" dirty="0">
                          <a:effectLst/>
                        </a:rPr>
                        <a:t>九年級畢業旅行 </a:t>
                      </a:r>
                      <a:endParaRPr lang="zh-TW" sz="1200" kern="100" dirty="0">
                        <a:effectLst/>
                      </a:endParaRPr>
                    </a:p>
                    <a:p>
                      <a:pPr algn="l">
                        <a:lnSpc>
                          <a:spcPts val="1800"/>
                        </a:lnSpc>
                        <a:spcAft>
                          <a:spcPts val="0"/>
                        </a:spcAft>
                      </a:pPr>
                      <a:r>
                        <a:rPr lang="en-US" sz="1400" kern="100" dirty="0">
                          <a:effectLst/>
                        </a:rPr>
                        <a:t>31-1/2</a:t>
                      </a:r>
                      <a:r>
                        <a:rPr lang="zh-TW" sz="1400" kern="100" dirty="0">
                          <a:effectLst/>
                        </a:rPr>
                        <a:t>元旦放假</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17780" marR="17780" marT="0" marB="0" anchor="ctr"/>
                </a:tc>
                <a:extLst>
                  <a:ext uri="{0D108BD9-81ED-4DB2-BD59-A6C34878D82A}">
                    <a16:rowId xmlns:a16="http://schemas.microsoft.com/office/drawing/2014/main" val="1328313192"/>
                  </a:ext>
                </a:extLst>
              </a:tr>
            </a:tbl>
          </a:graphicData>
        </a:graphic>
      </p:graphicFrame>
    </p:spTree>
    <p:extLst>
      <p:ext uri="{BB962C8B-B14F-4D97-AF65-F5344CB8AC3E}">
        <p14:creationId xmlns:p14="http://schemas.microsoft.com/office/powerpoint/2010/main" val="3430267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校慶</a:t>
            </a:r>
          </a:p>
        </p:txBody>
      </p:sp>
      <p:sp>
        <p:nvSpPr>
          <p:cNvPr id="4" name="內容版面配置區 3"/>
          <p:cNvSpPr>
            <a:spLocks noGrp="1"/>
          </p:cNvSpPr>
          <p:nvPr>
            <p:ph type="subTitle" idx="1"/>
          </p:nvPr>
        </p:nvSpPr>
        <p:spPr>
          <a:xfrm>
            <a:off x="1043608" y="3429000"/>
            <a:ext cx="8028384" cy="2495128"/>
          </a:xfrm>
        </p:spPr>
        <p:txBody>
          <a:bodyPr>
            <a:normAutofit/>
          </a:bodyPr>
          <a:lstStyle/>
          <a:p>
            <a:pPr lvl="0" algn="l"/>
            <a:r>
              <a:rPr lang="en-US" altLang="zh-TW" sz="3100" kern="100" dirty="0">
                <a:solidFill>
                  <a:schemeClr val="tx1"/>
                </a:solidFill>
                <a:latin typeface="+mj-ea"/>
                <a:ea typeface="+mj-ea"/>
              </a:rPr>
              <a:t>                                         </a:t>
            </a:r>
            <a:r>
              <a:rPr lang="zh-TW" altLang="en-US" sz="3100" kern="100" dirty="0">
                <a:solidFill>
                  <a:schemeClr val="tx1"/>
                </a:solidFill>
                <a:latin typeface="+mj-ea"/>
                <a:ea typeface="+mj-ea"/>
              </a:rPr>
              <a:t>黃組長錦鉅</a:t>
            </a:r>
            <a:endParaRPr lang="en-US" altLang="zh-TW" sz="3100" kern="100" dirty="0">
              <a:solidFill>
                <a:schemeClr val="tx1"/>
              </a:solidFill>
              <a:latin typeface="+mj-ea"/>
              <a:ea typeface="+mj-ea"/>
            </a:endParaRPr>
          </a:p>
        </p:txBody>
      </p:sp>
    </p:spTree>
    <p:extLst>
      <p:ext uri="{BB962C8B-B14F-4D97-AF65-F5344CB8AC3E}">
        <p14:creationId xmlns:p14="http://schemas.microsoft.com/office/powerpoint/2010/main" val="4104916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a:extLst>
              <a:ext uri="{FF2B5EF4-FFF2-40B4-BE49-F238E27FC236}">
                <a16:creationId xmlns:a16="http://schemas.microsoft.com/office/drawing/2014/main" id="{466015FC-9380-405D-A165-1650C3D406CC}"/>
              </a:ext>
            </a:extLst>
          </p:cNvPr>
          <p:cNvSpPr>
            <a:spLocks noGrp="1"/>
          </p:cNvSpPr>
          <p:nvPr>
            <p:ph type="title"/>
          </p:nvPr>
        </p:nvSpPr>
        <p:spPr/>
        <p:txBody>
          <a:bodyPr/>
          <a:lstStyle/>
          <a:p>
            <a:r>
              <a:rPr lang="zh-TW" altLang="en-US" b="1" dirty="0"/>
              <a:t>活動行程簡表</a:t>
            </a:r>
          </a:p>
        </p:txBody>
      </p:sp>
      <p:graphicFrame>
        <p:nvGraphicFramePr>
          <p:cNvPr id="2" name="內容版面配置區 1">
            <a:extLst>
              <a:ext uri="{FF2B5EF4-FFF2-40B4-BE49-F238E27FC236}">
                <a16:creationId xmlns:a16="http://schemas.microsoft.com/office/drawing/2014/main" id="{E2233854-7259-42A2-937E-EFC59C9E66EE}"/>
              </a:ext>
            </a:extLst>
          </p:cNvPr>
          <p:cNvGraphicFramePr>
            <a:graphicFrameLocks noGrp="1"/>
          </p:cNvGraphicFramePr>
          <p:nvPr>
            <p:ph idx="1"/>
            <p:extLst>
              <p:ext uri="{D42A27DB-BD31-4B8C-83A1-F6EECF244321}">
                <p14:modId xmlns:p14="http://schemas.microsoft.com/office/powerpoint/2010/main" val="716622260"/>
              </p:ext>
            </p:extLst>
          </p:nvPr>
        </p:nvGraphicFramePr>
        <p:xfrm>
          <a:off x="466511" y="1268760"/>
          <a:ext cx="8229600" cy="5191760"/>
        </p:xfrm>
        <a:graphic>
          <a:graphicData uri="http://schemas.openxmlformats.org/drawingml/2006/table">
            <a:tbl>
              <a:tblPr firstRow="1" bandRow="1">
                <a:tableStyleId>{21E4AEA4-8DFA-4A89-87EB-49C32662AFE0}</a:tableStyleId>
              </a:tblPr>
              <a:tblGrid>
                <a:gridCol w="1645920">
                  <a:extLst>
                    <a:ext uri="{9D8B030D-6E8A-4147-A177-3AD203B41FA5}">
                      <a16:colId xmlns:a16="http://schemas.microsoft.com/office/drawing/2014/main" val="2110015276"/>
                    </a:ext>
                  </a:extLst>
                </a:gridCol>
                <a:gridCol w="1645920">
                  <a:extLst>
                    <a:ext uri="{9D8B030D-6E8A-4147-A177-3AD203B41FA5}">
                      <a16:colId xmlns:a16="http://schemas.microsoft.com/office/drawing/2014/main" val="975461821"/>
                    </a:ext>
                  </a:extLst>
                </a:gridCol>
                <a:gridCol w="1645920">
                  <a:extLst>
                    <a:ext uri="{9D8B030D-6E8A-4147-A177-3AD203B41FA5}">
                      <a16:colId xmlns:a16="http://schemas.microsoft.com/office/drawing/2014/main" val="442292920"/>
                    </a:ext>
                  </a:extLst>
                </a:gridCol>
                <a:gridCol w="1409288">
                  <a:extLst>
                    <a:ext uri="{9D8B030D-6E8A-4147-A177-3AD203B41FA5}">
                      <a16:colId xmlns:a16="http://schemas.microsoft.com/office/drawing/2014/main" val="3749462589"/>
                    </a:ext>
                  </a:extLst>
                </a:gridCol>
                <a:gridCol w="1882552">
                  <a:extLst>
                    <a:ext uri="{9D8B030D-6E8A-4147-A177-3AD203B41FA5}">
                      <a16:colId xmlns:a16="http://schemas.microsoft.com/office/drawing/2014/main" val="2550303523"/>
                    </a:ext>
                  </a:extLst>
                </a:gridCol>
              </a:tblGrid>
              <a:tr h="370840">
                <a:tc>
                  <a:txBody>
                    <a:bodyPr/>
                    <a:lstStyle/>
                    <a:p>
                      <a:pPr algn="ctr"/>
                      <a:r>
                        <a:rPr lang="zh-TW" altLang="en-US" dirty="0"/>
                        <a:t>時間</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a:r>
                        <a:rPr lang="zh-TW" altLang="en-US" dirty="0"/>
                        <a:t>活動項目</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94456638"/>
                  </a:ext>
                </a:extLst>
              </a:tr>
              <a:tr h="370840">
                <a:tc>
                  <a:txBody>
                    <a:bodyPr/>
                    <a:lstStyle/>
                    <a:p>
                      <a:pPr algn="ctr"/>
                      <a:r>
                        <a:rPr lang="en-US" altLang="zh-TW" dirty="0"/>
                        <a:t>07:45-08:00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gridSpan="4">
                  <a:txBody>
                    <a:bodyPr/>
                    <a:lstStyle/>
                    <a:p>
                      <a:pPr algn="ctr"/>
                      <a:r>
                        <a:rPr lang="zh-TW" altLang="en-US" dirty="0"/>
                        <a:t>環境整檢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zh-TW" alt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31832186"/>
                  </a:ext>
                </a:extLst>
              </a:tr>
              <a:tr h="370840">
                <a:tc rowSpan="2">
                  <a:txBody>
                    <a:bodyPr/>
                    <a:lstStyle/>
                    <a:p>
                      <a:pPr algn="ctr"/>
                      <a:r>
                        <a:rPr lang="en-US" altLang="zh-TW" dirty="0"/>
                        <a:t>08:00-09:00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2" gridSpan="3">
                  <a:txBody>
                    <a:bodyPr/>
                    <a:lstStyle/>
                    <a:p>
                      <a:pPr algn="ctr"/>
                      <a:r>
                        <a:rPr lang="zh-TW" altLang="en-US" dirty="0"/>
                        <a:t>各項活動預備</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2"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extLst>
                  <a:ext uri="{0D108BD9-81ED-4DB2-BD59-A6C34878D82A}">
                    <a16:rowId xmlns:a16="http://schemas.microsoft.com/office/drawing/2014/main" val="2878159712"/>
                  </a:ext>
                </a:extLst>
              </a:tr>
              <a:tr h="370840">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7">
                  <a:txBody>
                    <a:bodyPr/>
                    <a:lstStyle/>
                    <a:p>
                      <a:pPr algn="ctr"/>
                      <a:r>
                        <a:rPr lang="zh-TW" altLang="en-US" b="1" dirty="0"/>
                        <a:t>大隊接力</a:t>
                      </a:r>
                      <a:endParaRPr lang="en-US" altLang="zh-TW" b="1" dirty="0"/>
                    </a:p>
                    <a:p>
                      <a:pPr algn="ctr"/>
                      <a:endParaRPr lang="en-US" altLang="zh-TW" b="1" dirty="0"/>
                    </a:p>
                    <a:p>
                      <a:pPr algn="ctr"/>
                      <a:r>
                        <a:rPr lang="en-US" altLang="zh-TW" b="0" dirty="0"/>
                        <a:t>7</a:t>
                      </a:r>
                      <a:r>
                        <a:rPr lang="zh-TW" altLang="en-US" b="0" dirty="0"/>
                        <a:t>年級</a:t>
                      </a:r>
                      <a:endParaRPr lang="en-US" altLang="zh-TW" b="0" dirty="0"/>
                    </a:p>
                    <a:p>
                      <a:pPr algn="ctr"/>
                      <a:r>
                        <a:rPr lang="en-US" altLang="zh-TW" b="0" dirty="0"/>
                        <a:t>8</a:t>
                      </a:r>
                      <a:r>
                        <a:rPr lang="zh-TW" altLang="en-US" b="0" dirty="0"/>
                        <a:t>年級</a:t>
                      </a:r>
                      <a:endParaRPr lang="en-US" altLang="zh-TW" b="0" dirty="0"/>
                    </a:p>
                    <a:p>
                      <a:pPr algn="ctr"/>
                      <a:r>
                        <a:rPr lang="en-US" altLang="zh-TW" b="0" dirty="0"/>
                        <a:t>9</a:t>
                      </a:r>
                      <a:r>
                        <a:rPr lang="zh-TW" altLang="en-US" b="0" dirty="0"/>
                        <a:t>年級</a:t>
                      </a:r>
                      <a:endParaRPr lang="en-US" altLang="zh-TW" b="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extLst>
                  <a:ext uri="{0D108BD9-81ED-4DB2-BD59-A6C34878D82A}">
                    <a16:rowId xmlns:a16="http://schemas.microsoft.com/office/drawing/2014/main" val="989229490"/>
                  </a:ext>
                </a:extLst>
              </a:tr>
              <a:tr h="370840">
                <a:tc rowSpan="2">
                  <a:txBody>
                    <a:bodyPr/>
                    <a:lstStyle/>
                    <a:p>
                      <a:pPr algn="ctr"/>
                      <a:r>
                        <a:rPr lang="en-US" altLang="zh-TW" dirty="0"/>
                        <a:t>09:00-10:00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3">
                  <a:txBody>
                    <a:bodyPr/>
                    <a:lstStyle/>
                    <a:p>
                      <a:pPr algn="ctr"/>
                      <a:r>
                        <a:rPr lang="zh-TW" altLang="en-US" b="1" dirty="0"/>
                        <a:t>校慶慶祝大會</a:t>
                      </a:r>
                      <a:endParaRPr lang="en-US" altLang="zh-TW"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8">
                  <a:txBody>
                    <a:bodyPr/>
                    <a:lstStyle/>
                    <a:p>
                      <a:pPr algn="ctr"/>
                      <a:r>
                        <a:rPr lang="zh-TW" altLang="en-US" b="1" dirty="0"/>
                        <a:t>園遊會</a:t>
                      </a:r>
                      <a:endParaRPr lang="en-US" altLang="zh-TW" b="1" dirty="0"/>
                    </a:p>
                    <a:p>
                      <a:pPr algn="ctr"/>
                      <a:endParaRPr lang="en-US" altLang="zh-TW" dirty="0"/>
                    </a:p>
                    <a:p>
                      <a:pPr algn="ctr"/>
                      <a:r>
                        <a:rPr lang="zh-TW" altLang="en-US" dirty="0"/>
                        <a:t>班級</a:t>
                      </a:r>
                      <a:r>
                        <a:rPr lang="en-US" altLang="zh-TW" dirty="0"/>
                        <a:t>9</a:t>
                      </a:r>
                    </a:p>
                    <a:p>
                      <a:pPr algn="ctr"/>
                      <a:r>
                        <a:rPr lang="zh-TW" altLang="en-US" dirty="0"/>
                        <a:t>志工</a:t>
                      </a:r>
                      <a:r>
                        <a:rPr lang="en-US" altLang="zh-TW" dirty="0"/>
                        <a:t>2</a:t>
                      </a:r>
                    </a:p>
                    <a:p>
                      <a:pPr algn="ctr"/>
                      <a:r>
                        <a:rPr lang="zh-TW" altLang="en-US" dirty="0"/>
                        <a:t>高職技藝</a:t>
                      </a:r>
                      <a:r>
                        <a:rPr lang="en-US" altLang="zh-TW" dirty="0"/>
                        <a:t>3</a:t>
                      </a:r>
                    </a:p>
                    <a:p>
                      <a:pPr algn="ctr"/>
                      <a:r>
                        <a:rPr lang="zh-TW" altLang="en-US" dirty="0"/>
                        <a:t>輔導</a:t>
                      </a:r>
                      <a:r>
                        <a:rPr lang="en-US" altLang="zh-TW" dirty="0"/>
                        <a:t>1(</a:t>
                      </a:r>
                      <a:r>
                        <a:rPr lang="zh-TW" altLang="en-US" dirty="0"/>
                        <a:t>暫定</a:t>
                      </a:r>
                      <a:r>
                        <a:rPr lang="en-US" altLang="zh-TW" dirty="0"/>
                        <a:t>)</a:t>
                      </a:r>
                    </a:p>
                    <a:p>
                      <a:pPr algn="ctr"/>
                      <a:r>
                        <a:rPr lang="zh-TW" altLang="en-US" dirty="0"/>
                        <a:t>警察</a:t>
                      </a:r>
                      <a:r>
                        <a:rPr lang="en-US" altLang="zh-TW" dirty="0"/>
                        <a:t>1(</a:t>
                      </a:r>
                      <a:r>
                        <a:rPr lang="zh-TW" altLang="en-US" dirty="0"/>
                        <a:t>暫定</a:t>
                      </a:r>
                      <a:r>
                        <a:rPr lang="en-US" altLang="zh-TW" dirty="0"/>
                        <a:t>)</a:t>
                      </a:r>
                    </a:p>
                    <a:p>
                      <a:pPr algn="ctr"/>
                      <a:r>
                        <a:rPr lang="zh-TW" altLang="en-US" dirty="0"/>
                        <a:t>消防</a:t>
                      </a:r>
                      <a:r>
                        <a:rPr lang="en-US" altLang="zh-TW" dirty="0"/>
                        <a:t>1(</a:t>
                      </a:r>
                      <a:r>
                        <a:rPr lang="zh-TW" altLang="en-US" dirty="0"/>
                        <a:t>暫定</a:t>
                      </a:r>
                      <a:r>
                        <a:rPr lang="en-US" altLang="zh-TW" dirty="0"/>
                        <a:t>)</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9592606"/>
                  </a:ext>
                </a:extLst>
              </a:tr>
              <a:tr h="370840">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tc rowSpan="4">
                  <a:txBody>
                    <a:bodyPr/>
                    <a:lstStyle/>
                    <a:p>
                      <a:pPr algn="ctr"/>
                      <a:r>
                        <a:rPr lang="zh-TW" altLang="en-US" b="1" dirty="0"/>
                        <a:t>才藝競賽</a:t>
                      </a:r>
                    </a:p>
                    <a:p>
                      <a:pPr algn="ctr"/>
                      <a:endParaRPr lang="en-US" altLang="zh-TW" dirty="0"/>
                    </a:p>
                    <a:p>
                      <a:pPr algn="ctr"/>
                      <a:r>
                        <a:rPr lang="zh-TW" altLang="en-US" dirty="0"/>
                        <a:t>幼兒</a:t>
                      </a:r>
                      <a:r>
                        <a:rPr lang="en-US" altLang="zh-TW"/>
                        <a:t>1</a:t>
                      </a:r>
                      <a:endParaRPr lang="en-US" altLang="zh-TW" dirty="0"/>
                    </a:p>
                    <a:p>
                      <a:pPr algn="ctr"/>
                      <a:r>
                        <a:rPr lang="zh-TW" altLang="en-US" dirty="0"/>
                        <a:t>隊伍</a:t>
                      </a:r>
                      <a:r>
                        <a:rPr lang="en-US" altLang="zh-TW" dirty="0"/>
                        <a:t>16-18</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endParaRPr lang="zh-TW" altLang="en-US"/>
                    </a:p>
                  </a:txBody>
                  <a:tcPr/>
                </a:tc>
                <a:extLst>
                  <a:ext uri="{0D108BD9-81ED-4DB2-BD59-A6C34878D82A}">
                    <a16:rowId xmlns:a16="http://schemas.microsoft.com/office/drawing/2014/main" val="3978654131"/>
                  </a:ext>
                </a:extLst>
              </a:tr>
              <a:tr h="370840">
                <a:tc rowSpan="2">
                  <a:txBody>
                    <a:bodyPr/>
                    <a:lstStyle/>
                    <a:p>
                      <a:pPr algn="ctr"/>
                      <a:r>
                        <a:rPr lang="en-US" altLang="zh-TW" dirty="0"/>
                        <a:t>10:00-11:00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1529975"/>
                  </a:ext>
                </a:extLst>
              </a:tr>
              <a:tr h="370840">
                <a:tc vMerge="1">
                  <a:txBody>
                    <a:bodyPr/>
                    <a:lstStyle/>
                    <a:p>
                      <a:pPr algn="ctr"/>
                      <a:endParaRPr lang="zh-TW" altLang="en-US" dirty="0"/>
                    </a:p>
                  </a:txBody>
                  <a:tcPr/>
                </a:tc>
                <a:tc rowSpan="5">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9986923"/>
                  </a:ext>
                </a:extLst>
              </a:tr>
              <a:tr h="370840">
                <a:tc rowSpan="2">
                  <a:txBody>
                    <a:bodyPr/>
                    <a:lstStyle/>
                    <a:p>
                      <a:pPr algn="ctr"/>
                      <a:r>
                        <a:rPr lang="en-US" altLang="zh-TW" dirty="0"/>
                        <a:t>11:00-12:00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7747992"/>
                  </a:ext>
                </a:extLst>
              </a:tr>
              <a:tr h="370840">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c rowSpan="3">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94732700"/>
                  </a:ext>
                </a:extLst>
              </a:tr>
              <a:tr h="370840">
                <a:tc>
                  <a:txBody>
                    <a:bodyPr/>
                    <a:lstStyle/>
                    <a:p>
                      <a:pPr algn="ctr"/>
                      <a:r>
                        <a:rPr lang="en-US" altLang="zh-TW" dirty="0"/>
                        <a:t>12:00-13:00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b="1" dirty="0"/>
                        <a:t>趣味競賽</a:t>
                      </a:r>
                      <a:r>
                        <a:rPr lang="en-US" altLang="zh-TW" dirty="0"/>
                        <a:t>(7</a:t>
                      </a:r>
                      <a:r>
                        <a:rPr lang="zh-TW" altLang="en-US" dirty="0"/>
                        <a:t>年級</a:t>
                      </a:r>
                      <a:r>
                        <a:rPr lang="en-US" altLang="zh-TW" dirty="0"/>
                        <a:t>)</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extLst>
                  <a:ext uri="{0D108BD9-81ED-4DB2-BD59-A6C34878D82A}">
                    <a16:rowId xmlns:a16="http://schemas.microsoft.com/office/drawing/2014/main" val="1262941475"/>
                  </a:ext>
                </a:extLst>
              </a:tr>
              <a:tr h="370840">
                <a:tc>
                  <a:txBody>
                    <a:bodyPr/>
                    <a:lstStyle/>
                    <a:p>
                      <a:pPr algn="ctr"/>
                      <a:r>
                        <a:rPr lang="en-US" altLang="zh-TW" dirty="0"/>
                        <a:t>13:00-14:00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b="1" dirty="0"/>
                        <a:t>趣味競賽</a:t>
                      </a:r>
                      <a:r>
                        <a:rPr lang="en-US" altLang="zh-TW" dirty="0"/>
                        <a:t>(8</a:t>
                      </a:r>
                      <a:r>
                        <a:rPr lang="zh-TW" altLang="en-US" dirty="0"/>
                        <a:t>年級</a:t>
                      </a:r>
                      <a:r>
                        <a:rPr lang="en-US" altLang="zh-TW" dirty="0"/>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extLst>
                  <a:ext uri="{0D108BD9-81ED-4DB2-BD59-A6C34878D82A}">
                    <a16:rowId xmlns:a16="http://schemas.microsoft.com/office/drawing/2014/main" val="315514708"/>
                  </a:ext>
                </a:extLst>
              </a:tr>
              <a:tr h="370840">
                <a:tc>
                  <a:txBody>
                    <a:bodyPr/>
                    <a:lstStyle/>
                    <a:p>
                      <a:pPr algn="ctr"/>
                      <a:r>
                        <a:rPr lang="en-US" altLang="zh-TW" dirty="0"/>
                        <a:t>14:00-15:00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2" gridSpan="4">
                  <a:txBody>
                    <a:bodyPr/>
                    <a:lstStyle/>
                    <a:p>
                      <a:pPr algn="ctr"/>
                      <a:r>
                        <a:rPr lang="zh-TW" altLang="en-US" dirty="0"/>
                        <a:t>服務學習環境整檢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rowSpan="2"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pPr algn="ctr"/>
                      <a:endParaRPr lang="en-US" altLang="zh-TW"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75837378"/>
                  </a:ext>
                </a:extLst>
              </a:tr>
              <a:tr h="370840">
                <a:tc>
                  <a:txBody>
                    <a:bodyPr/>
                    <a:lstStyle/>
                    <a:p>
                      <a:pPr algn="ctr"/>
                      <a:r>
                        <a:rPr lang="en-US" altLang="zh-TW" dirty="0"/>
                        <a:t>15:00-16:00</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E4EB"/>
                    </a:solidFill>
                  </a:tcPr>
                </a:tc>
                <a:tc gridSpan="4"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pPr algn="ctr"/>
                      <a:endParaRPr lang="en-US" altLang="zh-TW"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7350168"/>
                  </a:ext>
                </a:extLst>
              </a:tr>
            </a:tbl>
          </a:graphicData>
        </a:graphic>
      </p:graphicFrame>
    </p:spTree>
    <p:extLst>
      <p:ext uri="{BB962C8B-B14F-4D97-AF65-F5344CB8AC3E}">
        <p14:creationId xmlns:p14="http://schemas.microsoft.com/office/powerpoint/2010/main" val="1544978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B775F32-4E1A-477A-B134-7B7CD4E798FD}"/>
              </a:ext>
            </a:extLst>
          </p:cNvPr>
          <p:cNvSpPr>
            <a:spLocks noGrp="1"/>
          </p:cNvSpPr>
          <p:nvPr>
            <p:ph type="title"/>
          </p:nvPr>
        </p:nvSpPr>
        <p:spPr/>
        <p:txBody>
          <a:bodyPr/>
          <a:lstStyle/>
          <a:p>
            <a:r>
              <a:rPr lang="zh-TW" altLang="en-US" b="1" dirty="0"/>
              <a:t>慶祝大會流程</a:t>
            </a:r>
            <a:r>
              <a:rPr lang="en-US" altLang="zh-TW" b="1" dirty="0"/>
              <a:t>(</a:t>
            </a:r>
            <a:r>
              <a:rPr lang="zh-TW" altLang="en-US" b="1" dirty="0"/>
              <a:t>暫定</a:t>
            </a:r>
            <a:r>
              <a:rPr lang="en-US" altLang="zh-TW" b="1" dirty="0"/>
              <a:t>)</a:t>
            </a:r>
            <a:endParaRPr lang="zh-TW" altLang="en-US" b="1" dirty="0"/>
          </a:p>
        </p:txBody>
      </p:sp>
      <p:graphicFrame>
        <p:nvGraphicFramePr>
          <p:cNvPr id="4" name="內容版面配置區 3">
            <a:extLst>
              <a:ext uri="{FF2B5EF4-FFF2-40B4-BE49-F238E27FC236}">
                <a16:creationId xmlns:a16="http://schemas.microsoft.com/office/drawing/2014/main" id="{C78B32FD-3CA8-4030-AC16-52E22FBB4A85}"/>
              </a:ext>
            </a:extLst>
          </p:cNvPr>
          <p:cNvGraphicFramePr>
            <a:graphicFrameLocks noGrp="1"/>
          </p:cNvGraphicFramePr>
          <p:nvPr>
            <p:ph idx="1"/>
            <p:extLst/>
          </p:nvPr>
        </p:nvGraphicFramePr>
        <p:xfrm>
          <a:off x="457200" y="1417638"/>
          <a:ext cx="8229600" cy="4719320"/>
        </p:xfrm>
        <a:graphic>
          <a:graphicData uri="http://schemas.openxmlformats.org/drawingml/2006/table">
            <a:tbl>
              <a:tblPr firstRow="1" bandRow="1">
                <a:tableStyleId>{5C22544A-7EE6-4342-B048-85BDC9FD1C3A}</a:tableStyleId>
              </a:tblPr>
              <a:tblGrid>
                <a:gridCol w="1306488">
                  <a:extLst>
                    <a:ext uri="{9D8B030D-6E8A-4147-A177-3AD203B41FA5}">
                      <a16:colId xmlns:a16="http://schemas.microsoft.com/office/drawing/2014/main" val="1244822842"/>
                    </a:ext>
                  </a:extLst>
                </a:gridCol>
                <a:gridCol w="2376264">
                  <a:extLst>
                    <a:ext uri="{9D8B030D-6E8A-4147-A177-3AD203B41FA5}">
                      <a16:colId xmlns:a16="http://schemas.microsoft.com/office/drawing/2014/main" val="1092256598"/>
                    </a:ext>
                  </a:extLst>
                </a:gridCol>
                <a:gridCol w="4546848">
                  <a:extLst>
                    <a:ext uri="{9D8B030D-6E8A-4147-A177-3AD203B41FA5}">
                      <a16:colId xmlns:a16="http://schemas.microsoft.com/office/drawing/2014/main" val="89467123"/>
                    </a:ext>
                  </a:extLst>
                </a:gridCol>
              </a:tblGrid>
              <a:tr h="370840">
                <a:tc>
                  <a:txBody>
                    <a:bodyPr/>
                    <a:lstStyle/>
                    <a:p>
                      <a:pPr algn="ctr"/>
                      <a:r>
                        <a:rPr lang="zh-TW" altLang="en-US" dirty="0"/>
                        <a:t>時間</a:t>
                      </a:r>
                    </a:p>
                  </a:txBody>
                  <a:tcPr anchor="ctr"/>
                </a:tc>
                <a:tc>
                  <a:txBody>
                    <a:bodyPr/>
                    <a:lstStyle/>
                    <a:p>
                      <a:pPr algn="ctr"/>
                      <a:r>
                        <a:rPr lang="zh-TW" altLang="en-US" dirty="0"/>
                        <a:t>項目</a:t>
                      </a:r>
                    </a:p>
                  </a:txBody>
                  <a:tcPr anchor="ctr"/>
                </a:tc>
                <a:tc>
                  <a:txBody>
                    <a:bodyPr/>
                    <a:lstStyle/>
                    <a:p>
                      <a:pPr algn="ctr"/>
                      <a:r>
                        <a:rPr lang="zh-TW" altLang="en-US" dirty="0"/>
                        <a:t>內容</a:t>
                      </a:r>
                    </a:p>
                  </a:txBody>
                  <a:tcPr anchor="ctr"/>
                </a:tc>
                <a:extLst>
                  <a:ext uri="{0D108BD9-81ED-4DB2-BD59-A6C34878D82A}">
                    <a16:rowId xmlns:a16="http://schemas.microsoft.com/office/drawing/2014/main" val="964444917"/>
                  </a:ext>
                </a:extLst>
              </a:tr>
              <a:tr h="370840">
                <a:tc>
                  <a:txBody>
                    <a:bodyPr/>
                    <a:lstStyle/>
                    <a:p>
                      <a:pPr algn="ctr"/>
                      <a:r>
                        <a:rPr lang="en-US" altLang="zh-TW" dirty="0"/>
                        <a:t>08:50</a:t>
                      </a:r>
                      <a:endParaRPr lang="zh-TW" altLang="en-US" dirty="0"/>
                    </a:p>
                  </a:txBody>
                  <a:tcPr anchor="ctr"/>
                </a:tc>
                <a:tc>
                  <a:txBody>
                    <a:bodyPr/>
                    <a:lstStyle/>
                    <a:p>
                      <a:pPr algn="ctr"/>
                      <a:r>
                        <a:rPr lang="zh-TW" altLang="en-US" dirty="0"/>
                        <a:t>典禮預備</a:t>
                      </a:r>
                    </a:p>
                  </a:txBody>
                  <a:tcPr anchor="ctr"/>
                </a:tc>
                <a:tc>
                  <a:txBody>
                    <a:bodyPr/>
                    <a:lstStyle/>
                    <a:p>
                      <a:pPr algn="ctr"/>
                      <a:r>
                        <a:rPr lang="zh-TW" altLang="en-US" dirty="0"/>
                        <a:t>學生進場</a:t>
                      </a:r>
                    </a:p>
                  </a:txBody>
                  <a:tcPr anchor="ctr"/>
                </a:tc>
                <a:extLst>
                  <a:ext uri="{0D108BD9-81ED-4DB2-BD59-A6C34878D82A}">
                    <a16:rowId xmlns:a16="http://schemas.microsoft.com/office/drawing/2014/main" val="3342162851"/>
                  </a:ext>
                </a:extLst>
              </a:tr>
              <a:tr h="370840">
                <a:tc>
                  <a:txBody>
                    <a:bodyPr/>
                    <a:lstStyle/>
                    <a:p>
                      <a:pPr algn="ctr"/>
                      <a:r>
                        <a:rPr lang="en-US" altLang="zh-TW" dirty="0"/>
                        <a:t>09:00</a:t>
                      </a:r>
                      <a:endParaRPr lang="zh-TW" altLang="en-US" dirty="0"/>
                    </a:p>
                  </a:txBody>
                  <a:tcPr anchor="ctr"/>
                </a:tc>
                <a:tc>
                  <a:txBody>
                    <a:bodyPr/>
                    <a:lstStyle/>
                    <a:p>
                      <a:pPr algn="ctr"/>
                      <a:r>
                        <a:rPr lang="zh-TW" altLang="en-US" dirty="0"/>
                        <a:t>音樂饗宴</a:t>
                      </a:r>
                    </a:p>
                  </a:txBody>
                  <a:tcPr anchor="ctr"/>
                </a:tc>
                <a:tc>
                  <a:txBody>
                    <a:bodyPr/>
                    <a:lstStyle/>
                    <a:p>
                      <a:pPr algn="ctr"/>
                      <a:r>
                        <a:rPr lang="zh-TW" altLang="en-US" dirty="0"/>
                        <a:t>音樂班表演</a:t>
                      </a:r>
                    </a:p>
                  </a:txBody>
                  <a:tcPr anchor="ctr"/>
                </a:tc>
                <a:extLst>
                  <a:ext uri="{0D108BD9-81ED-4DB2-BD59-A6C34878D82A}">
                    <a16:rowId xmlns:a16="http://schemas.microsoft.com/office/drawing/2014/main" val="1390324967"/>
                  </a:ext>
                </a:extLst>
              </a:tr>
              <a:tr h="370840">
                <a:tc>
                  <a:txBody>
                    <a:bodyPr/>
                    <a:lstStyle/>
                    <a:p>
                      <a:pPr algn="ctr"/>
                      <a:r>
                        <a:rPr lang="en-US" altLang="zh-TW" dirty="0"/>
                        <a:t>09:20</a:t>
                      </a:r>
                      <a:endParaRPr lang="zh-TW" altLang="en-US" dirty="0"/>
                    </a:p>
                  </a:txBody>
                  <a:tcPr anchor="ctr"/>
                </a:tc>
                <a:tc>
                  <a:txBody>
                    <a:bodyPr/>
                    <a:lstStyle/>
                    <a:p>
                      <a:pPr algn="ctr"/>
                      <a:r>
                        <a:rPr lang="zh-TW" altLang="en-US" dirty="0"/>
                        <a:t>典禮開始</a:t>
                      </a:r>
                    </a:p>
                  </a:txBody>
                  <a:tcPr anchor="ctr"/>
                </a:tc>
                <a:tc>
                  <a:txBody>
                    <a:bodyPr/>
                    <a:lstStyle/>
                    <a:p>
                      <a:pPr algn="ctr"/>
                      <a:endParaRPr lang="zh-TW" altLang="en-US" dirty="0"/>
                    </a:p>
                  </a:txBody>
                  <a:tcPr anchor="ctr"/>
                </a:tc>
                <a:extLst>
                  <a:ext uri="{0D108BD9-81ED-4DB2-BD59-A6C34878D82A}">
                    <a16:rowId xmlns:a16="http://schemas.microsoft.com/office/drawing/2014/main" val="1410985327"/>
                  </a:ext>
                </a:extLst>
              </a:tr>
              <a:tr h="370840">
                <a:tc>
                  <a:txBody>
                    <a:bodyPr/>
                    <a:lstStyle/>
                    <a:p>
                      <a:pPr algn="ctr"/>
                      <a:r>
                        <a:rPr lang="en-US" altLang="zh-TW" dirty="0"/>
                        <a:t>09:25</a:t>
                      </a:r>
                      <a:endParaRPr lang="zh-TW" altLang="en-US" dirty="0"/>
                    </a:p>
                  </a:txBody>
                  <a:tcPr anchor="ctr"/>
                </a:tc>
                <a:tc>
                  <a:txBody>
                    <a:bodyPr/>
                    <a:lstStyle/>
                    <a:p>
                      <a:pPr algn="ctr"/>
                      <a:r>
                        <a:rPr lang="zh-TW" altLang="en-US" dirty="0"/>
                        <a:t>來賓介紹</a:t>
                      </a:r>
                    </a:p>
                  </a:txBody>
                  <a:tcPr anchor="ctr"/>
                </a:tc>
                <a:tc>
                  <a:txBody>
                    <a:bodyPr/>
                    <a:lstStyle/>
                    <a:p>
                      <a:pPr algn="ctr"/>
                      <a:endParaRPr lang="zh-TW" altLang="en-US" dirty="0"/>
                    </a:p>
                  </a:txBody>
                  <a:tcPr anchor="ctr"/>
                </a:tc>
                <a:extLst>
                  <a:ext uri="{0D108BD9-81ED-4DB2-BD59-A6C34878D82A}">
                    <a16:rowId xmlns:a16="http://schemas.microsoft.com/office/drawing/2014/main" val="313053293"/>
                  </a:ext>
                </a:extLst>
              </a:tr>
              <a:tr h="370840">
                <a:tc>
                  <a:txBody>
                    <a:bodyPr/>
                    <a:lstStyle/>
                    <a:p>
                      <a:pPr algn="ctr"/>
                      <a:r>
                        <a:rPr lang="en-US" altLang="zh-TW" dirty="0"/>
                        <a:t>09:30</a:t>
                      </a:r>
                      <a:endParaRPr lang="zh-TW" altLang="en-US" dirty="0"/>
                    </a:p>
                  </a:txBody>
                  <a:tcPr anchor="ctr"/>
                </a:tc>
                <a:tc>
                  <a:txBody>
                    <a:bodyPr/>
                    <a:lstStyle/>
                    <a:p>
                      <a:pPr algn="ctr"/>
                      <a:r>
                        <a:rPr lang="zh-TW" altLang="en-US" dirty="0"/>
                        <a:t>致詞</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主席、來賓、家長會長致詞</a:t>
                      </a:r>
                    </a:p>
                  </a:txBody>
                  <a:tcPr anchor="ctr"/>
                </a:tc>
                <a:extLst>
                  <a:ext uri="{0D108BD9-81ED-4DB2-BD59-A6C34878D82A}">
                    <a16:rowId xmlns:a16="http://schemas.microsoft.com/office/drawing/2014/main" val="1724463849"/>
                  </a:ext>
                </a:extLst>
              </a:tr>
              <a:tr h="370840">
                <a:tc>
                  <a:txBody>
                    <a:bodyPr/>
                    <a:lstStyle/>
                    <a:p>
                      <a:pPr algn="ctr"/>
                      <a:r>
                        <a:rPr lang="en-US" altLang="zh-TW" dirty="0"/>
                        <a:t>09:45</a:t>
                      </a:r>
                      <a:endParaRPr lang="zh-TW" altLang="en-US" dirty="0"/>
                    </a:p>
                  </a:txBody>
                  <a:tcPr anchor="ctr"/>
                </a:tc>
                <a:tc>
                  <a:txBody>
                    <a:bodyPr/>
                    <a:lstStyle/>
                    <a:p>
                      <a:pPr algn="ctr"/>
                      <a:r>
                        <a:rPr lang="zh-TW" altLang="en-US" dirty="0"/>
                        <a:t>表演節目</a:t>
                      </a:r>
                    </a:p>
                  </a:txBody>
                  <a:tcPr anchor="ctr"/>
                </a:tc>
                <a:tc>
                  <a:txBody>
                    <a:bodyPr/>
                    <a:lstStyle/>
                    <a:p>
                      <a:pPr algn="ctr"/>
                      <a:r>
                        <a:rPr lang="zh-TW" altLang="en-US" dirty="0"/>
                        <a:t>熱舞表演</a:t>
                      </a:r>
                    </a:p>
                  </a:txBody>
                  <a:tcPr anchor="ctr"/>
                </a:tc>
                <a:extLst>
                  <a:ext uri="{0D108BD9-81ED-4DB2-BD59-A6C34878D82A}">
                    <a16:rowId xmlns:a16="http://schemas.microsoft.com/office/drawing/2014/main" val="3766923332"/>
                  </a:ext>
                </a:extLst>
              </a:tr>
              <a:tr h="370840">
                <a:tc>
                  <a:txBody>
                    <a:bodyPr/>
                    <a:lstStyle/>
                    <a:p>
                      <a:pPr algn="ctr"/>
                      <a:r>
                        <a:rPr lang="en-US" altLang="zh-TW" dirty="0"/>
                        <a:t>10:00</a:t>
                      </a:r>
                      <a:endParaRPr lang="zh-TW" altLang="en-US" dirty="0"/>
                    </a:p>
                  </a:txBody>
                  <a:tcPr anchor="ctr"/>
                </a:tc>
                <a:tc>
                  <a:txBody>
                    <a:bodyPr/>
                    <a:lstStyle/>
                    <a:p>
                      <a:pPr algn="ctr"/>
                      <a:r>
                        <a:rPr lang="zh-TW" altLang="en-US" dirty="0"/>
                        <a:t>頒獎</a:t>
                      </a:r>
                    </a:p>
                  </a:txBody>
                  <a:tcPr anchor="ctr"/>
                </a:tc>
                <a:tc>
                  <a:txBody>
                    <a:bodyPr/>
                    <a:lstStyle/>
                    <a:p>
                      <a:pPr algn="ctr"/>
                      <a:r>
                        <a:rPr lang="zh-TW" altLang="en-US" dirty="0"/>
                        <a:t>本校資深優良教師</a:t>
                      </a:r>
                      <a:r>
                        <a:rPr lang="en-US" altLang="zh-TW" dirty="0"/>
                        <a:t>(10</a:t>
                      </a:r>
                      <a:r>
                        <a:rPr lang="zh-TW" altLang="en-US" dirty="0"/>
                        <a:t>年</a:t>
                      </a:r>
                      <a:r>
                        <a:rPr lang="en-US" altLang="zh-TW" dirty="0"/>
                        <a:t>7</a:t>
                      </a:r>
                      <a:r>
                        <a:rPr lang="zh-TW" altLang="en-US" dirty="0"/>
                        <a:t>人、</a:t>
                      </a:r>
                      <a:r>
                        <a:rPr lang="en-US" altLang="zh-TW" dirty="0"/>
                        <a:t>20</a:t>
                      </a:r>
                      <a:r>
                        <a:rPr lang="zh-TW" altLang="en-US" dirty="0"/>
                        <a:t>年</a:t>
                      </a:r>
                      <a:r>
                        <a:rPr lang="en-US" altLang="zh-TW" dirty="0"/>
                        <a:t>4</a:t>
                      </a:r>
                      <a:r>
                        <a:rPr lang="zh-TW" altLang="en-US" dirty="0"/>
                        <a:t>人</a:t>
                      </a:r>
                      <a:r>
                        <a:rPr lang="en-US" altLang="zh-TW" dirty="0"/>
                        <a:t>)</a:t>
                      </a:r>
                      <a:endParaRPr lang="zh-TW" altLang="en-US" dirty="0"/>
                    </a:p>
                  </a:txBody>
                  <a:tcPr anchor="ctr"/>
                </a:tc>
                <a:extLst>
                  <a:ext uri="{0D108BD9-81ED-4DB2-BD59-A6C34878D82A}">
                    <a16:rowId xmlns:a16="http://schemas.microsoft.com/office/drawing/2014/main" val="443860186"/>
                  </a:ext>
                </a:extLst>
              </a:tr>
              <a:tr h="370840">
                <a:tc>
                  <a:txBody>
                    <a:bodyPr/>
                    <a:lstStyle/>
                    <a:p>
                      <a:pPr algn="ctr"/>
                      <a:r>
                        <a:rPr lang="en-US" altLang="zh-TW" dirty="0"/>
                        <a:t>10:05</a:t>
                      </a:r>
                      <a:endParaRPr lang="zh-TW" altLang="en-US" dirty="0"/>
                    </a:p>
                  </a:txBody>
                  <a:tcPr anchor="ctr"/>
                </a:tc>
                <a:tc>
                  <a:txBody>
                    <a:bodyPr/>
                    <a:lstStyle/>
                    <a:p>
                      <a:pPr algn="ctr"/>
                      <a:r>
                        <a:rPr lang="zh-TW" altLang="en-US" dirty="0"/>
                        <a:t>音樂饗宴</a:t>
                      </a:r>
                    </a:p>
                  </a:txBody>
                  <a:tcPr anchor="ctr"/>
                </a:tc>
                <a:tc>
                  <a:txBody>
                    <a:bodyPr/>
                    <a:lstStyle/>
                    <a:p>
                      <a:pPr algn="ctr"/>
                      <a:r>
                        <a:rPr lang="zh-TW" altLang="en-US" dirty="0"/>
                        <a:t>弦樂團表演</a:t>
                      </a:r>
                    </a:p>
                  </a:txBody>
                  <a:tcPr anchor="ctr"/>
                </a:tc>
                <a:extLst>
                  <a:ext uri="{0D108BD9-81ED-4DB2-BD59-A6C34878D82A}">
                    <a16:rowId xmlns:a16="http://schemas.microsoft.com/office/drawing/2014/main" val="1669675716"/>
                  </a:ext>
                </a:extLst>
              </a:tr>
              <a:tr h="370840">
                <a:tc>
                  <a:txBody>
                    <a:bodyPr/>
                    <a:lstStyle/>
                    <a:p>
                      <a:pPr algn="ctr"/>
                      <a:r>
                        <a:rPr lang="en-US" altLang="zh-TW" dirty="0"/>
                        <a:t>10:20</a:t>
                      </a:r>
                      <a:endParaRPr lang="zh-TW" altLang="en-US" dirty="0"/>
                    </a:p>
                  </a:txBody>
                  <a:tcPr anchor="ctr"/>
                </a:tc>
                <a:tc>
                  <a:txBody>
                    <a:bodyPr/>
                    <a:lstStyle/>
                    <a:p>
                      <a:pPr algn="ctr"/>
                      <a:r>
                        <a:rPr lang="zh-TW" altLang="en-US" dirty="0"/>
                        <a:t>頒獎</a:t>
                      </a:r>
                    </a:p>
                  </a:txBody>
                  <a:tcPr anchor="ctr"/>
                </a:tc>
                <a:tc>
                  <a:txBody>
                    <a:bodyPr/>
                    <a:lstStyle/>
                    <a:p>
                      <a:pPr algn="ctr"/>
                      <a:r>
                        <a:rPr lang="zh-TW" altLang="en-US" dirty="0"/>
                        <a:t>本校優良志工</a:t>
                      </a:r>
                      <a:r>
                        <a:rPr lang="en-US" altLang="zh-TW" dirty="0"/>
                        <a:t>(5</a:t>
                      </a:r>
                      <a:r>
                        <a:rPr lang="zh-TW" altLang="en-US" dirty="0"/>
                        <a:t>年</a:t>
                      </a:r>
                      <a:r>
                        <a:rPr lang="en-US" altLang="zh-TW" dirty="0"/>
                        <a:t>3</a:t>
                      </a:r>
                      <a:r>
                        <a:rPr lang="zh-TW" altLang="en-US" dirty="0"/>
                        <a:t>人、</a:t>
                      </a:r>
                      <a:r>
                        <a:rPr lang="en-US" altLang="zh-TW" dirty="0"/>
                        <a:t>10</a:t>
                      </a:r>
                      <a:r>
                        <a:rPr lang="zh-TW" altLang="en-US" dirty="0"/>
                        <a:t>年</a:t>
                      </a:r>
                      <a:r>
                        <a:rPr lang="en-US" altLang="zh-TW" dirty="0"/>
                        <a:t>4</a:t>
                      </a:r>
                      <a:r>
                        <a:rPr lang="zh-TW" altLang="en-US" dirty="0"/>
                        <a:t>人、</a:t>
                      </a:r>
                      <a:r>
                        <a:rPr lang="en-US" altLang="zh-TW" dirty="0"/>
                        <a:t>15</a:t>
                      </a:r>
                      <a:r>
                        <a:rPr lang="zh-TW" altLang="en-US" dirty="0"/>
                        <a:t>年</a:t>
                      </a:r>
                      <a:r>
                        <a:rPr lang="en-US" altLang="zh-TW" dirty="0"/>
                        <a:t>12</a:t>
                      </a:r>
                      <a:r>
                        <a:rPr lang="zh-TW" altLang="en-US" dirty="0"/>
                        <a:t>人、</a:t>
                      </a:r>
                      <a:r>
                        <a:rPr lang="en-US" altLang="zh-TW" dirty="0"/>
                        <a:t>20</a:t>
                      </a:r>
                      <a:r>
                        <a:rPr lang="zh-TW" altLang="en-US" dirty="0"/>
                        <a:t>年</a:t>
                      </a:r>
                      <a:r>
                        <a:rPr lang="en-US" altLang="zh-TW" dirty="0"/>
                        <a:t>1</a:t>
                      </a:r>
                      <a:r>
                        <a:rPr lang="zh-TW" altLang="en-US" dirty="0"/>
                        <a:t>人、</a:t>
                      </a:r>
                      <a:r>
                        <a:rPr lang="en-US" altLang="zh-TW" dirty="0"/>
                        <a:t>25</a:t>
                      </a:r>
                      <a:r>
                        <a:rPr lang="zh-TW" altLang="en-US" dirty="0"/>
                        <a:t>年</a:t>
                      </a:r>
                      <a:r>
                        <a:rPr lang="en-US" altLang="zh-TW" dirty="0"/>
                        <a:t>1</a:t>
                      </a:r>
                      <a:r>
                        <a:rPr lang="zh-TW" altLang="en-US" dirty="0"/>
                        <a:t>人</a:t>
                      </a:r>
                      <a:r>
                        <a:rPr lang="en-US" altLang="zh-TW" dirty="0"/>
                        <a:t>)</a:t>
                      </a:r>
                      <a:endParaRPr lang="zh-TW" altLang="en-US" dirty="0"/>
                    </a:p>
                  </a:txBody>
                  <a:tcPr anchor="ctr"/>
                </a:tc>
                <a:extLst>
                  <a:ext uri="{0D108BD9-81ED-4DB2-BD59-A6C34878D82A}">
                    <a16:rowId xmlns:a16="http://schemas.microsoft.com/office/drawing/2014/main" val="2839012425"/>
                  </a:ext>
                </a:extLst>
              </a:tr>
              <a:tr h="370840">
                <a:tc>
                  <a:txBody>
                    <a:bodyPr/>
                    <a:lstStyle/>
                    <a:p>
                      <a:pPr algn="ctr"/>
                      <a:r>
                        <a:rPr lang="en-US" altLang="zh-TW" dirty="0"/>
                        <a:t>10:30</a:t>
                      </a:r>
                      <a:endParaRPr lang="zh-TW" altLang="en-US" dirty="0"/>
                    </a:p>
                  </a:txBody>
                  <a:tcPr anchor="ctr"/>
                </a:tc>
                <a:tc>
                  <a:txBody>
                    <a:bodyPr/>
                    <a:lstStyle/>
                    <a:p>
                      <a:pPr algn="ctr"/>
                      <a:r>
                        <a:rPr lang="zh-TW" altLang="en-US" dirty="0"/>
                        <a:t>音樂饗宴</a:t>
                      </a:r>
                    </a:p>
                  </a:txBody>
                  <a:tcPr anchor="ctr"/>
                </a:tc>
                <a:tc>
                  <a:txBody>
                    <a:bodyPr/>
                    <a:lstStyle/>
                    <a:p>
                      <a:pPr algn="ctr"/>
                      <a:r>
                        <a:rPr lang="zh-TW" altLang="en-US" dirty="0"/>
                        <a:t>管樂團表演</a:t>
                      </a:r>
                    </a:p>
                  </a:txBody>
                  <a:tcPr anchor="ctr"/>
                </a:tc>
                <a:extLst>
                  <a:ext uri="{0D108BD9-81ED-4DB2-BD59-A6C34878D82A}">
                    <a16:rowId xmlns:a16="http://schemas.microsoft.com/office/drawing/2014/main" val="2498826490"/>
                  </a:ext>
                </a:extLst>
              </a:tr>
              <a:tr h="370840">
                <a:tc>
                  <a:txBody>
                    <a:bodyPr/>
                    <a:lstStyle/>
                    <a:p>
                      <a:pPr algn="ctr"/>
                      <a:r>
                        <a:rPr lang="en-US" altLang="zh-TW" dirty="0"/>
                        <a:t>10:45</a:t>
                      </a:r>
                      <a:endParaRPr lang="zh-TW" altLang="en-US" dirty="0"/>
                    </a:p>
                  </a:txBody>
                  <a:tcPr anchor="ctr"/>
                </a:tc>
                <a:tc>
                  <a:txBody>
                    <a:bodyPr/>
                    <a:lstStyle/>
                    <a:p>
                      <a:pPr algn="ctr"/>
                      <a:r>
                        <a:rPr lang="zh-TW" altLang="en-US" dirty="0"/>
                        <a:t>禮成</a:t>
                      </a:r>
                    </a:p>
                  </a:txBody>
                  <a:tcPr anchor="ctr"/>
                </a:tc>
                <a:tc>
                  <a:txBody>
                    <a:bodyPr/>
                    <a:lstStyle/>
                    <a:p>
                      <a:pPr algn="ctr"/>
                      <a:r>
                        <a:rPr lang="zh-TW" altLang="en-US" dirty="0"/>
                        <a:t>學生散場</a:t>
                      </a:r>
                    </a:p>
                  </a:txBody>
                  <a:tcPr anchor="ctr"/>
                </a:tc>
                <a:extLst>
                  <a:ext uri="{0D108BD9-81ED-4DB2-BD59-A6C34878D82A}">
                    <a16:rowId xmlns:a16="http://schemas.microsoft.com/office/drawing/2014/main" val="517873546"/>
                  </a:ext>
                </a:extLst>
              </a:tr>
            </a:tbl>
          </a:graphicData>
        </a:graphic>
      </p:graphicFrame>
    </p:spTree>
    <p:extLst>
      <p:ext uri="{BB962C8B-B14F-4D97-AF65-F5344CB8AC3E}">
        <p14:creationId xmlns:p14="http://schemas.microsoft.com/office/powerpoint/2010/main" val="260908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E805317-26F3-48D7-A65C-834351718E0D}"/>
              </a:ext>
            </a:extLst>
          </p:cNvPr>
          <p:cNvSpPr>
            <a:spLocks noGrp="1"/>
          </p:cNvSpPr>
          <p:nvPr>
            <p:ph type="title"/>
          </p:nvPr>
        </p:nvSpPr>
        <p:spPr/>
        <p:txBody>
          <a:bodyPr/>
          <a:lstStyle/>
          <a:p>
            <a:r>
              <a:rPr lang="zh-TW" altLang="en-US" b="1" dirty="0"/>
              <a:t>校慶活動注意事項</a:t>
            </a:r>
          </a:p>
        </p:txBody>
      </p:sp>
      <p:sp>
        <p:nvSpPr>
          <p:cNvPr id="3" name="內容版面配置區 2">
            <a:extLst>
              <a:ext uri="{FF2B5EF4-FFF2-40B4-BE49-F238E27FC236}">
                <a16:creationId xmlns:a16="http://schemas.microsoft.com/office/drawing/2014/main" id="{F903E42B-C7E6-4006-8A99-5C0AE36DB4E4}"/>
              </a:ext>
            </a:extLst>
          </p:cNvPr>
          <p:cNvSpPr>
            <a:spLocks noGrp="1"/>
          </p:cNvSpPr>
          <p:nvPr>
            <p:ph idx="1"/>
          </p:nvPr>
        </p:nvSpPr>
        <p:spPr>
          <a:xfrm>
            <a:off x="457200" y="1417638"/>
            <a:ext cx="8229600" cy="4963690"/>
          </a:xfrm>
        </p:spPr>
        <p:txBody>
          <a:bodyPr>
            <a:normAutofit fontScale="85000" lnSpcReduction="10000"/>
          </a:bodyPr>
          <a:lstStyle/>
          <a:p>
            <a:pPr marL="514350" lvl="0" indent="-514350">
              <a:buFont typeface="+mj-lt"/>
              <a:buAutoNum type="arabicPeriod"/>
            </a:pPr>
            <a:r>
              <a:rPr lang="zh-TW" altLang="zh-TW" sz="2900" b="1" dirty="0">
                <a:latin typeface="+mn-ea"/>
              </a:rPr>
              <a:t>場地規定：</a:t>
            </a:r>
            <a:r>
              <a:rPr lang="zh-TW" altLang="zh-TW" sz="2900" dirty="0">
                <a:latin typeface="+mn-ea"/>
              </a:rPr>
              <a:t>校慶當日校園不開放，全校正常時間到校。</a:t>
            </a:r>
          </a:p>
          <a:p>
            <a:pPr lvl="1">
              <a:buFont typeface="Wingdings" panose="05000000000000000000" pitchFamily="2" charset="2"/>
              <a:buChar char="l"/>
            </a:pPr>
            <a:r>
              <a:rPr lang="zh-TW" altLang="zh-TW" sz="2900" dirty="0">
                <a:latin typeface="+mn-ea"/>
              </a:rPr>
              <a:t>學校電器因無法承載大量電壓，為避免危險，造成跳電問題，當日校園全區不提供供電服務，使用瓦斯需注意安全，並維護課桌椅之完整。</a:t>
            </a:r>
          </a:p>
          <a:p>
            <a:pPr lvl="1">
              <a:buFont typeface="Wingdings" panose="05000000000000000000" pitchFamily="2" charset="2"/>
              <a:buChar char="l"/>
            </a:pPr>
            <a:r>
              <a:rPr lang="zh-TW" altLang="zh-TW" sz="2900" dirty="0">
                <a:latin typeface="+mn-ea"/>
              </a:rPr>
              <a:t>當日不開放籃球場，請學生不要使用籃球場。</a:t>
            </a:r>
          </a:p>
          <a:p>
            <a:pPr lvl="1">
              <a:buFont typeface="Wingdings" panose="05000000000000000000" pitchFamily="2" charset="2"/>
              <a:buChar char="l"/>
            </a:pPr>
            <a:r>
              <a:rPr lang="zh-TW" altLang="zh-TW" sz="2900" dirty="0">
                <a:latin typeface="+mn-ea"/>
              </a:rPr>
              <a:t>除體育競賽當下與才藝競賽演出時才能暫時脫下口罩，其餘時間都必須戴著口罩。</a:t>
            </a:r>
          </a:p>
          <a:p>
            <a:pPr marL="514350" lvl="0" indent="-514350">
              <a:buFont typeface="+mj-lt"/>
              <a:buAutoNum type="arabicPeriod"/>
            </a:pPr>
            <a:r>
              <a:rPr lang="zh-TW" altLang="zh-TW" sz="2900" b="1" dirty="0">
                <a:latin typeface="+mn-ea"/>
              </a:rPr>
              <a:t>用餐規定：</a:t>
            </a:r>
          </a:p>
          <a:p>
            <a:pPr lvl="1">
              <a:buFont typeface="Wingdings" panose="05000000000000000000" pitchFamily="2" charset="2"/>
              <a:buChar char="l"/>
            </a:pPr>
            <a:r>
              <a:rPr lang="zh-TW" altLang="zh-TW" sz="2900" dirty="0">
                <a:latin typeface="+mn-ea"/>
              </a:rPr>
              <a:t>若有訂購外食班級</a:t>
            </a:r>
            <a:r>
              <a:rPr lang="en-US" altLang="zh-TW" sz="2900" dirty="0">
                <a:latin typeface="+mn-ea"/>
              </a:rPr>
              <a:t>(</a:t>
            </a:r>
            <a:r>
              <a:rPr lang="zh-TW" altLang="zh-TW" sz="2900" dirty="0">
                <a:latin typeface="+mn-ea"/>
              </a:rPr>
              <a:t>含外訂速食、家長親送</a:t>
            </a:r>
            <a:r>
              <a:rPr lang="en-US" altLang="zh-TW" sz="2900" dirty="0">
                <a:latin typeface="+mn-ea"/>
              </a:rPr>
              <a:t>…</a:t>
            </a:r>
            <a:r>
              <a:rPr lang="zh-TW" altLang="zh-TW" sz="2900" dirty="0">
                <a:latin typeface="+mn-ea"/>
              </a:rPr>
              <a:t>等</a:t>
            </a:r>
            <a:r>
              <a:rPr lang="en-US" altLang="zh-TW" sz="2900" dirty="0">
                <a:latin typeface="+mn-ea"/>
              </a:rPr>
              <a:t>)</a:t>
            </a:r>
            <a:r>
              <a:rPr lang="zh-TW" altLang="zh-TW" sz="2900" dirty="0">
                <a:latin typeface="+mn-ea"/>
              </a:rPr>
              <a:t>，請班級代表自行於約定時間至送餐區取餐。</a:t>
            </a:r>
          </a:p>
          <a:p>
            <a:pPr lvl="1">
              <a:buFont typeface="Wingdings" panose="05000000000000000000" pitchFamily="2" charset="2"/>
              <a:buChar char="l"/>
            </a:pPr>
            <a:r>
              <a:rPr lang="zh-TW" altLang="zh-TW" sz="2900" b="1" dirty="0">
                <a:latin typeface="+mn-ea"/>
              </a:rPr>
              <a:t>嚴禁邊走邊吃</a:t>
            </a:r>
            <a:r>
              <a:rPr lang="zh-TW" altLang="zh-TW" sz="2900" dirty="0">
                <a:latin typeface="+mn-ea"/>
              </a:rPr>
              <a:t>，</a:t>
            </a:r>
            <a:r>
              <a:rPr lang="zh-TW" altLang="zh-TW" sz="2900" b="1" dirty="0">
                <a:latin typeface="+mn-ea"/>
              </a:rPr>
              <a:t>購買食物後只能在班級教室內用餐</a:t>
            </a:r>
            <a:r>
              <a:rPr lang="zh-TW" altLang="zh-TW" sz="2900" dirty="0">
                <a:latin typeface="+mn-ea"/>
              </a:rPr>
              <a:t>並自行處理班級垃圾及廚餘，將垃圾量減至最低。</a:t>
            </a:r>
          </a:p>
          <a:p>
            <a:endParaRPr lang="zh-TW" altLang="en-US" dirty="0">
              <a:latin typeface="+mn-ea"/>
            </a:endParaRPr>
          </a:p>
        </p:txBody>
      </p:sp>
    </p:spTree>
    <p:extLst>
      <p:ext uri="{BB962C8B-B14F-4D97-AF65-F5344CB8AC3E}">
        <p14:creationId xmlns:p14="http://schemas.microsoft.com/office/powerpoint/2010/main" val="725009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4587ABF-250F-406A-BC42-C0AA5168A96D}"/>
              </a:ext>
            </a:extLst>
          </p:cNvPr>
          <p:cNvSpPr>
            <a:spLocks noGrp="1"/>
          </p:cNvSpPr>
          <p:nvPr>
            <p:ph type="title"/>
          </p:nvPr>
        </p:nvSpPr>
        <p:spPr/>
        <p:txBody>
          <a:bodyPr>
            <a:normAutofit/>
          </a:bodyPr>
          <a:lstStyle/>
          <a:p>
            <a:r>
              <a:rPr lang="zh-TW" altLang="en-US" b="1" dirty="0"/>
              <a:t>事前準備</a:t>
            </a:r>
            <a:r>
              <a:rPr lang="en-US" altLang="zh-TW" b="1" dirty="0"/>
              <a:t>(1)</a:t>
            </a:r>
            <a:endParaRPr lang="zh-TW" altLang="en-US" b="1" dirty="0"/>
          </a:p>
        </p:txBody>
      </p:sp>
      <p:graphicFrame>
        <p:nvGraphicFramePr>
          <p:cNvPr id="4" name="內容版面配置區 3">
            <a:extLst>
              <a:ext uri="{FF2B5EF4-FFF2-40B4-BE49-F238E27FC236}">
                <a16:creationId xmlns:a16="http://schemas.microsoft.com/office/drawing/2014/main" id="{A3014031-85C0-4BDD-8F7B-27F2C58D4DDA}"/>
              </a:ext>
            </a:extLst>
          </p:cNvPr>
          <p:cNvGraphicFramePr>
            <a:graphicFrameLocks noGrp="1"/>
          </p:cNvGraphicFramePr>
          <p:nvPr>
            <p:ph idx="1"/>
            <p:extLst/>
          </p:nvPr>
        </p:nvGraphicFramePr>
        <p:xfrm>
          <a:off x="457200" y="1700808"/>
          <a:ext cx="8229600" cy="2966720"/>
        </p:xfrm>
        <a:graphic>
          <a:graphicData uri="http://schemas.openxmlformats.org/drawingml/2006/table">
            <a:tbl>
              <a:tblPr firstRow="1" bandRow="1">
                <a:tableStyleId>{5C22544A-7EE6-4342-B048-85BDC9FD1C3A}</a:tableStyleId>
              </a:tblPr>
              <a:tblGrid>
                <a:gridCol w="2314600">
                  <a:extLst>
                    <a:ext uri="{9D8B030D-6E8A-4147-A177-3AD203B41FA5}">
                      <a16:colId xmlns:a16="http://schemas.microsoft.com/office/drawing/2014/main" val="4255382595"/>
                    </a:ext>
                  </a:extLst>
                </a:gridCol>
                <a:gridCol w="4536504">
                  <a:extLst>
                    <a:ext uri="{9D8B030D-6E8A-4147-A177-3AD203B41FA5}">
                      <a16:colId xmlns:a16="http://schemas.microsoft.com/office/drawing/2014/main" val="2261511331"/>
                    </a:ext>
                  </a:extLst>
                </a:gridCol>
                <a:gridCol w="1378496">
                  <a:extLst>
                    <a:ext uri="{9D8B030D-6E8A-4147-A177-3AD203B41FA5}">
                      <a16:colId xmlns:a16="http://schemas.microsoft.com/office/drawing/2014/main" val="1995874160"/>
                    </a:ext>
                  </a:extLst>
                </a:gridCol>
              </a:tblGrid>
              <a:tr h="370840">
                <a:tc>
                  <a:txBody>
                    <a:bodyPr/>
                    <a:lstStyle/>
                    <a:p>
                      <a:pPr algn="ctr"/>
                      <a:r>
                        <a:rPr lang="zh-TW" altLang="en-US" sz="1800" dirty="0">
                          <a:latin typeface="+mn-ea"/>
                          <a:ea typeface="+mn-ea"/>
                        </a:rPr>
                        <a:t>工作項目</a:t>
                      </a:r>
                    </a:p>
                  </a:txBody>
                  <a:tcPr anchor="ctr"/>
                </a:tc>
                <a:tc>
                  <a:txBody>
                    <a:bodyPr/>
                    <a:lstStyle/>
                    <a:p>
                      <a:pPr algn="ctr"/>
                      <a:r>
                        <a:rPr lang="zh-TW" altLang="en-US" sz="1800" dirty="0">
                          <a:latin typeface="+mn-ea"/>
                          <a:ea typeface="+mn-ea"/>
                        </a:rPr>
                        <a:t>工作內容</a:t>
                      </a:r>
                    </a:p>
                  </a:txBody>
                  <a:tcPr anchor="ctr"/>
                </a:tc>
                <a:tc>
                  <a:txBody>
                    <a:bodyPr/>
                    <a:lstStyle/>
                    <a:p>
                      <a:pPr algn="ctr"/>
                      <a:r>
                        <a:rPr lang="zh-TW" altLang="en-US" sz="1800" dirty="0">
                          <a:latin typeface="+mn-ea"/>
                          <a:ea typeface="+mn-ea"/>
                        </a:rPr>
                        <a:t>工作人員</a:t>
                      </a:r>
                    </a:p>
                  </a:txBody>
                  <a:tcPr anchor="ctr"/>
                </a:tc>
                <a:extLst>
                  <a:ext uri="{0D108BD9-81ED-4DB2-BD59-A6C34878D82A}">
                    <a16:rowId xmlns:a16="http://schemas.microsoft.com/office/drawing/2014/main" val="897973751"/>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en-US" sz="1800" kern="1200" dirty="0">
                          <a:solidFill>
                            <a:schemeClr val="dk1"/>
                          </a:solidFill>
                          <a:effectLst/>
                          <a:latin typeface="+mn-lt"/>
                          <a:ea typeface="+mn-ea"/>
                          <a:cs typeface="+mn-cs"/>
                        </a:rPr>
                        <a:t>校園環境維護</a:t>
                      </a:r>
                    </a:p>
                  </a:txBody>
                  <a:tcPr marL="17780" marR="17780"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清掃活動場地週邊</a:t>
                      </a:r>
                      <a:endParaRPr lang="zh-TW" altLang="en-US" sz="1800" kern="1200" dirty="0">
                        <a:solidFill>
                          <a:schemeClr val="dk1"/>
                        </a:solidFill>
                        <a:effectLst/>
                        <a:latin typeface="+mn-lt"/>
                        <a:ea typeface="+mn-ea"/>
                        <a:cs typeface="+mn-cs"/>
                      </a:endParaRPr>
                    </a:p>
                  </a:txBody>
                  <a:tcPr marL="17780" marR="17780" marT="0" marB="0" anchor="ctr"/>
                </a:tc>
                <a:tc rowSpan="7">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學務處同仁</a:t>
                      </a:r>
                    </a:p>
                  </a:txBody>
                  <a:tcPr marL="17780" marR="17780" marT="0" marB="0" anchor="ctr"/>
                </a:tc>
                <a:extLst>
                  <a:ext uri="{0D108BD9-81ED-4DB2-BD59-A6C34878D82A}">
                    <a16:rowId xmlns:a16="http://schemas.microsoft.com/office/drawing/2014/main" val="195304249"/>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en-US" sz="1800" kern="1200" dirty="0">
                          <a:solidFill>
                            <a:schemeClr val="dk1"/>
                          </a:solidFill>
                          <a:effectLst/>
                          <a:latin typeface="+mn-lt"/>
                          <a:ea typeface="+mn-ea"/>
                          <a:cs typeface="+mn-cs"/>
                        </a:rPr>
                        <a:t>園遊會場地佈置</a:t>
                      </a:r>
                    </a:p>
                  </a:txBody>
                  <a:tcPr marL="17780" marR="17780"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園遊會</a:t>
                      </a:r>
                      <a:r>
                        <a:rPr lang="zh-TW" altLang="en-US" sz="1800" kern="1200" dirty="0">
                          <a:solidFill>
                            <a:schemeClr val="dk1"/>
                          </a:solidFill>
                          <a:effectLst/>
                          <a:latin typeface="+mn-lt"/>
                          <a:ea typeface="+mn-ea"/>
                          <a:cs typeface="+mn-cs"/>
                        </a:rPr>
                        <a:t>攤位</a:t>
                      </a:r>
                      <a:r>
                        <a:rPr lang="zh-TW" altLang="zh-TW" sz="1800" kern="1200" dirty="0">
                          <a:solidFill>
                            <a:schemeClr val="dk1"/>
                          </a:solidFill>
                          <a:effectLst/>
                          <a:latin typeface="+mn-lt"/>
                          <a:ea typeface="+mn-ea"/>
                          <a:cs typeface="+mn-cs"/>
                        </a:rPr>
                        <a:t>確認</a:t>
                      </a:r>
                      <a:r>
                        <a:rPr lang="zh-TW" altLang="en-US" sz="1800" kern="1200" dirty="0">
                          <a:solidFill>
                            <a:schemeClr val="dk1"/>
                          </a:solidFill>
                          <a:effectLst/>
                          <a:latin typeface="+mn-lt"/>
                          <a:ea typeface="+mn-ea"/>
                          <a:cs typeface="+mn-cs"/>
                        </a:rPr>
                        <a:t>、</a:t>
                      </a:r>
                      <a:r>
                        <a:rPr lang="zh-TW" altLang="zh-TW" sz="1800" kern="1200" dirty="0">
                          <a:solidFill>
                            <a:schemeClr val="dk1"/>
                          </a:solidFill>
                          <a:effectLst/>
                          <a:latin typeface="+mn-lt"/>
                          <a:ea typeface="+mn-ea"/>
                          <a:cs typeface="+mn-cs"/>
                        </a:rPr>
                        <a:t>帳篷架設與規劃</a:t>
                      </a:r>
                      <a:endParaRPr lang="zh-TW" altLang="en-US" sz="1800" kern="1200" dirty="0">
                        <a:solidFill>
                          <a:schemeClr val="dk1"/>
                        </a:solidFill>
                        <a:effectLst/>
                        <a:latin typeface="+mn-lt"/>
                        <a:ea typeface="+mn-ea"/>
                        <a:cs typeface="+mn-cs"/>
                      </a:endParaRPr>
                    </a:p>
                  </a:txBody>
                  <a:tcPr marL="17780" marR="17780" marT="0" marB="0"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333696558"/>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en-US" sz="1800" kern="1200" dirty="0">
                          <a:solidFill>
                            <a:schemeClr val="dk1"/>
                          </a:solidFill>
                          <a:effectLst/>
                          <a:latin typeface="+mn-lt"/>
                          <a:ea typeface="+mn-ea"/>
                          <a:cs typeface="+mn-cs"/>
                        </a:rPr>
                        <a:t>園遊會掌控</a:t>
                      </a:r>
                    </a:p>
                  </a:txBody>
                  <a:tcPr marL="17780" marR="17780"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秩序掌控</a:t>
                      </a:r>
                      <a:r>
                        <a:rPr lang="en-US" altLang="zh-TW" sz="1800" kern="1200" dirty="0">
                          <a:solidFill>
                            <a:schemeClr val="dk1"/>
                          </a:solidFill>
                          <a:effectLst/>
                          <a:latin typeface="+mn-lt"/>
                          <a:ea typeface="+mn-ea"/>
                          <a:cs typeface="+mn-cs"/>
                        </a:rPr>
                        <a:t>+</a:t>
                      </a:r>
                      <a:r>
                        <a:rPr lang="zh-TW" altLang="zh-TW" sz="1800" kern="1200" dirty="0">
                          <a:solidFill>
                            <a:schemeClr val="dk1"/>
                          </a:solidFill>
                          <a:effectLst/>
                          <a:latin typeface="+mn-lt"/>
                          <a:ea typeface="+mn-ea"/>
                          <a:cs typeface="+mn-cs"/>
                        </a:rPr>
                        <a:t>活動流程進行</a:t>
                      </a:r>
                      <a:endParaRPr lang="zh-TW" altLang="en-US" sz="1800" kern="1200" dirty="0">
                        <a:solidFill>
                          <a:schemeClr val="dk1"/>
                        </a:solidFill>
                        <a:effectLst/>
                        <a:latin typeface="+mn-lt"/>
                        <a:ea typeface="+mn-ea"/>
                        <a:cs typeface="+mn-cs"/>
                      </a:endParaRPr>
                    </a:p>
                  </a:txBody>
                  <a:tcPr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3216697225"/>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才藝競賽確認</a:t>
                      </a:r>
                    </a:p>
                  </a:txBody>
                  <a:tcPr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表演掌控</a:t>
                      </a:r>
                      <a:r>
                        <a:rPr lang="en-US" altLang="zh-TW" sz="1800" kern="1200" dirty="0">
                          <a:solidFill>
                            <a:schemeClr val="dk1"/>
                          </a:solidFill>
                          <a:effectLst/>
                          <a:latin typeface="+mn-lt"/>
                          <a:ea typeface="+mn-ea"/>
                          <a:cs typeface="+mn-cs"/>
                        </a:rPr>
                        <a:t>+</a:t>
                      </a:r>
                      <a:r>
                        <a:rPr lang="zh-TW" altLang="zh-TW" sz="1800" kern="1200" dirty="0">
                          <a:solidFill>
                            <a:schemeClr val="dk1"/>
                          </a:solidFill>
                          <a:effectLst/>
                          <a:latin typeface="+mn-lt"/>
                          <a:ea typeface="+mn-ea"/>
                          <a:cs typeface="+mn-cs"/>
                        </a:rPr>
                        <a:t>活動流程進行</a:t>
                      </a:r>
                      <a:endParaRPr lang="zh-TW" altLang="en-US" sz="1800" kern="1200" dirty="0">
                        <a:solidFill>
                          <a:schemeClr val="dk1"/>
                        </a:solidFill>
                        <a:effectLst/>
                        <a:latin typeface="+mn-lt"/>
                        <a:ea typeface="+mn-ea"/>
                        <a:cs typeface="+mn-cs"/>
                      </a:endParaRPr>
                    </a:p>
                  </a:txBody>
                  <a:tcPr marL="17780" marR="17780" marT="0" marB="0"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823350539"/>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趣味競賽確認</a:t>
                      </a:r>
                      <a:endParaRPr lang="zh-TW" altLang="en-US" sz="1800" kern="1200" dirty="0">
                        <a:solidFill>
                          <a:schemeClr val="dk1"/>
                        </a:solidFill>
                        <a:effectLst/>
                        <a:latin typeface="+mn-lt"/>
                        <a:ea typeface="+mn-ea"/>
                        <a:cs typeface="+mn-cs"/>
                      </a:endParaRPr>
                    </a:p>
                  </a:txBody>
                  <a:tcPr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秩序掌控</a:t>
                      </a:r>
                      <a:r>
                        <a:rPr lang="en-US" altLang="zh-TW" sz="1800" kern="1200" dirty="0">
                          <a:solidFill>
                            <a:schemeClr val="dk1"/>
                          </a:solidFill>
                          <a:effectLst/>
                          <a:latin typeface="+mn-lt"/>
                          <a:ea typeface="+mn-ea"/>
                          <a:cs typeface="+mn-cs"/>
                        </a:rPr>
                        <a:t>+</a:t>
                      </a:r>
                      <a:r>
                        <a:rPr lang="zh-TW" altLang="zh-TW" sz="1800" kern="1200" dirty="0">
                          <a:solidFill>
                            <a:schemeClr val="dk1"/>
                          </a:solidFill>
                          <a:effectLst/>
                          <a:latin typeface="+mn-lt"/>
                          <a:ea typeface="+mn-ea"/>
                          <a:cs typeface="+mn-cs"/>
                        </a:rPr>
                        <a:t>活動流程進行</a:t>
                      </a:r>
                      <a:endParaRPr lang="zh-TW" altLang="en-US" sz="1800" kern="1200" dirty="0">
                        <a:solidFill>
                          <a:schemeClr val="dk1"/>
                        </a:solidFill>
                        <a:effectLst/>
                        <a:latin typeface="+mn-lt"/>
                        <a:ea typeface="+mn-ea"/>
                        <a:cs typeface="+mn-cs"/>
                      </a:endParaRPr>
                    </a:p>
                  </a:txBody>
                  <a:tcPr marL="17780" marR="17780" marT="0" marB="0"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752470145"/>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大隊接力確認</a:t>
                      </a:r>
                      <a:endParaRPr lang="zh-TW" altLang="en-US" sz="1800" kern="1200" dirty="0">
                        <a:solidFill>
                          <a:schemeClr val="dk1"/>
                        </a:solidFill>
                        <a:effectLst/>
                        <a:latin typeface="+mn-lt"/>
                        <a:ea typeface="+mn-ea"/>
                        <a:cs typeface="+mn-cs"/>
                      </a:endParaRPr>
                    </a:p>
                  </a:txBody>
                  <a:tcPr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大隊接力</a:t>
                      </a:r>
                      <a:r>
                        <a:rPr lang="en-US" altLang="zh-TW" sz="1800" kern="1200" dirty="0">
                          <a:solidFill>
                            <a:schemeClr val="dk1"/>
                          </a:solidFill>
                          <a:effectLst/>
                          <a:latin typeface="+mn-lt"/>
                          <a:ea typeface="+mn-ea"/>
                          <a:cs typeface="+mn-cs"/>
                        </a:rPr>
                        <a:t>7.8.9</a:t>
                      </a:r>
                      <a:r>
                        <a:rPr lang="zh-TW" altLang="zh-TW" sz="1800" kern="1200" dirty="0">
                          <a:solidFill>
                            <a:schemeClr val="dk1"/>
                          </a:solidFill>
                          <a:effectLst/>
                          <a:latin typeface="+mn-lt"/>
                          <a:ea typeface="+mn-ea"/>
                          <a:cs typeface="+mn-cs"/>
                        </a:rPr>
                        <a:t>年級</a:t>
                      </a:r>
                      <a:endParaRPr lang="zh-TW" altLang="en-US" sz="1800" kern="1200" dirty="0">
                        <a:solidFill>
                          <a:schemeClr val="dk1"/>
                        </a:solidFill>
                        <a:effectLst/>
                        <a:latin typeface="+mn-lt"/>
                        <a:ea typeface="+mn-ea"/>
                        <a:cs typeface="+mn-cs"/>
                      </a:endParaRPr>
                    </a:p>
                  </a:txBody>
                  <a:tcPr marL="17780" marR="17780" marT="0" marB="0"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extLst>
                  <a:ext uri="{0D108BD9-81ED-4DB2-BD59-A6C34878D82A}">
                    <a16:rowId xmlns:a16="http://schemas.microsoft.com/office/drawing/2014/main" val="207793259"/>
                  </a:ext>
                </a:extLst>
              </a:tr>
              <a:tr h="370840">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表演團隊安排聯繫</a:t>
                      </a:r>
                      <a:endParaRPr lang="zh-TW" altLang="en-US" sz="1800" kern="1200" dirty="0">
                        <a:solidFill>
                          <a:schemeClr val="dk1"/>
                        </a:solidFill>
                        <a:effectLst/>
                        <a:latin typeface="+mn-lt"/>
                        <a:ea typeface="+mn-ea"/>
                        <a:cs typeface="+mn-cs"/>
                      </a:endParaRPr>
                    </a:p>
                  </a:txBody>
                  <a:tcPr marL="17780" marR="17780"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zh-TW" sz="1800" kern="1200" dirty="0">
                          <a:solidFill>
                            <a:schemeClr val="dk1"/>
                          </a:solidFill>
                          <a:effectLst/>
                          <a:latin typeface="+mn-lt"/>
                          <a:ea typeface="+mn-ea"/>
                          <a:cs typeface="+mn-cs"/>
                        </a:rPr>
                        <a:t>管樂團、弦樂團、音樂班、熱舞社、幼兒園</a:t>
                      </a:r>
                      <a:endParaRPr lang="zh-TW" altLang="en-US" sz="1800" kern="1200" dirty="0">
                        <a:solidFill>
                          <a:schemeClr val="dk1"/>
                        </a:solidFill>
                        <a:effectLst/>
                        <a:latin typeface="+mn-lt"/>
                        <a:ea typeface="+mn-ea"/>
                        <a:cs typeface="+mn-cs"/>
                      </a:endParaRPr>
                    </a:p>
                  </a:txBody>
                  <a:tcPr anchor="ctr"/>
                </a:tc>
                <a:tc vMerge="1">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extLst>
                  <a:ext uri="{0D108BD9-81ED-4DB2-BD59-A6C34878D82A}">
                    <a16:rowId xmlns:a16="http://schemas.microsoft.com/office/drawing/2014/main" val="1288436053"/>
                  </a:ext>
                </a:extLst>
              </a:tr>
            </a:tbl>
          </a:graphicData>
        </a:graphic>
      </p:graphicFrame>
    </p:spTree>
    <p:extLst>
      <p:ext uri="{BB962C8B-B14F-4D97-AF65-F5344CB8AC3E}">
        <p14:creationId xmlns:p14="http://schemas.microsoft.com/office/powerpoint/2010/main" val="748345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4587ABF-250F-406A-BC42-C0AA5168A96D}"/>
              </a:ext>
            </a:extLst>
          </p:cNvPr>
          <p:cNvSpPr>
            <a:spLocks noGrp="1"/>
          </p:cNvSpPr>
          <p:nvPr>
            <p:ph type="title"/>
          </p:nvPr>
        </p:nvSpPr>
        <p:spPr/>
        <p:txBody>
          <a:bodyPr/>
          <a:lstStyle/>
          <a:p>
            <a:r>
              <a:rPr lang="zh-TW" altLang="en-US" b="1" dirty="0"/>
              <a:t>事前準備</a:t>
            </a:r>
            <a:r>
              <a:rPr lang="en-US" altLang="zh-TW" b="1" dirty="0"/>
              <a:t>(2)</a:t>
            </a:r>
            <a:endParaRPr lang="zh-TW" altLang="en-US" b="1" dirty="0"/>
          </a:p>
        </p:txBody>
      </p:sp>
      <p:graphicFrame>
        <p:nvGraphicFramePr>
          <p:cNvPr id="4" name="內容版面配置區 3">
            <a:extLst>
              <a:ext uri="{FF2B5EF4-FFF2-40B4-BE49-F238E27FC236}">
                <a16:creationId xmlns:a16="http://schemas.microsoft.com/office/drawing/2014/main" id="{A3014031-85C0-4BDD-8F7B-27F2C58D4DDA}"/>
              </a:ext>
            </a:extLst>
          </p:cNvPr>
          <p:cNvGraphicFramePr>
            <a:graphicFrameLocks noGrp="1"/>
          </p:cNvGraphicFramePr>
          <p:nvPr>
            <p:ph idx="1"/>
            <p:extLst/>
          </p:nvPr>
        </p:nvGraphicFramePr>
        <p:xfrm>
          <a:off x="457200" y="1417638"/>
          <a:ext cx="8229600" cy="445008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4255382595"/>
                    </a:ext>
                  </a:extLst>
                </a:gridCol>
                <a:gridCol w="4107904">
                  <a:extLst>
                    <a:ext uri="{9D8B030D-6E8A-4147-A177-3AD203B41FA5}">
                      <a16:colId xmlns:a16="http://schemas.microsoft.com/office/drawing/2014/main" val="2261511331"/>
                    </a:ext>
                  </a:extLst>
                </a:gridCol>
                <a:gridCol w="1378496">
                  <a:extLst>
                    <a:ext uri="{9D8B030D-6E8A-4147-A177-3AD203B41FA5}">
                      <a16:colId xmlns:a16="http://schemas.microsoft.com/office/drawing/2014/main" val="1995874160"/>
                    </a:ext>
                  </a:extLst>
                </a:gridCol>
              </a:tblGrid>
              <a:tr h="370840">
                <a:tc>
                  <a:txBody>
                    <a:bodyPr/>
                    <a:lstStyle/>
                    <a:p>
                      <a:pPr algn="ctr"/>
                      <a:r>
                        <a:rPr lang="zh-TW" altLang="en-US" sz="1800" dirty="0">
                          <a:latin typeface="+mn-ea"/>
                          <a:ea typeface="+mn-ea"/>
                        </a:rPr>
                        <a:t>工作項目</a:t>
                      </a:r>
                    </a:p>
                  </a:txBody>
                  <a:tcPr anchor="ctr"/>
                </a:tc>
                <a:tc>
                  <a:txBody>
                    <a:bodyPr/>
                    <a:lstStyle/>
                    <a:p>
                      <a:pPr algn="ctr"/>
                      <a:r>
                        <a:rPr lang="zh-TW" altLang="en-US" sz="1800" dirty="0">
                          <a:latin typeface="+mn-ea"/>
                          <a:ea typeface="+mn-ea"/>
                        </a:rPr>
                        <a:t>工作內容</a:t>
                      </a:r>
                    </a:p>
                  </a:txBody>
                  <a:tcPr anchor="ctr"/>
                </a:tc>
                <a:tc>
                  <a:txBody>
                    <a:bodyPr/>
                    <a:lstStyle/>
                    <a:p>
                      <a:pPr algn="ctr"/>
                      <a:r>
                        <a:rPr lang="zh-TW" altLang="en-US" sz="1800" dirty="0">
                          <a:latin typeface="+mn-ea"/>
                          <a:ea typeface="+mn-ea"/>
                        </a:rPr>
                        <a:t>工作人員</a:t>
                      </a:r>
                    </a:p>
                  </a:txBody>
                  <a:tcPr anchor="ctr"/>
                </a:tc>
                <a:extLst>
                  <a:ext uri="{0D108BD9-81ED-4DB2-BD59-A6C34878D82A}">
                    <a16:rowId xmlns:a16="http://schemas.microsoft.com/office/drawing/2014/main" val="897973751"/>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邀請函製作</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邀請函定稿</a:t>
                      </a:r>
                    </a:p>
                  </a:txBody>
                  <a:tcPr marL="17780" marR="17780" marT="0" marB="0" anchor="ctr"/>
                </a:tc>
                <a:tc rowSpan="5">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總務處同仁</a:t>
                      </a:r>
                    </a:p>
                  </a:txBody>
                  <a:tcPr marL="17780" marR="17780" marT="0" marB="0" anchor="ctr"/>
                </a:tc>
                <a:extLst>
                  <a:ext uri="{0D108BD9-81ED-4DB2-BD59-A6C34878D82A}">
                    <a16:rowId xmlns:a16="http://schemas.microsoft.com/office/drawing/2014/main" val="195304249"/>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邀請函書寫、寄發</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書寫及寄發</a:t>
                      </a:r>
                    </a:p>
                  </a:txBody>
                  <a:tcPr marL="17780" marR="17780" marT="0" marB="0" anchor="ctr"/>
                </a:tc>
                <a:tc vMerge="1">
                  <a:txBody>
                    <a:bodyPr/>
                    <a:lstStyle/>
                    <a:p>
                      <a:pPr algn="ctr"/>
                      <a:endParaRPr lang="zh-TW" altLang="en-US" sz="1800" dirty="0">
                        <a:latin typeface="+mn-ea"/>
                        <a:ea typeface="+mn-ea"/>
                      </a:endParaRPr>
                    </a:p>
                  </a:txBody>
                  <a:tcPr marL="17780" marR="17780" marT="0" marB="0" anchor="ctr"/>
                </a:tc>
                <a:extLst>
                  <a:ext uri="{0D108BD9-81ED-4DB2-BD59-A6C34878D82A}">
                    <a16:rowId xmlns:a16="http://schemas.microsoft.com/office/drawing/2014/main" val="2333696558"/>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物品、獎品採購</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採購及清點</a:t>
                      </a:r>
                      <a:endParaRPr lang="zh-TW" altLang="en-US" sz="1800" kern="100" dirty="0">
                        <a:solidFill>
                          <a:schemeClr val="dk1"/>
                        </a:solidFill>
                        <a:effectLst/>
                        <a:latin typeface="+mn-ea"/>
                        <a:ea typeface="+mn-ea"/>
                        <a:cs typeface="Times New Roman" panose="02020603050405020304" pitchFamily="18" charset="0"/>
                      </a:endParaRPr>
                    </a:p>
                  </a:txBody>
                  <a:tcPr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3216697225"/>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獎金、禮品收受及公佈</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各界獎金、禮品點收</a:t>
                      </a:r>
                    </a:p>
                  </a:txBody>
                  <a:tcPr marL="17780" marR="17780" marT="0" marB="0"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823350539"/>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音樂廳場地佈置</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佈置會場、音效及簽到處</a:t>
                      </a:r>
                    </a:p>
                  </a:txBody>
                  <a:tcPr marL="17780" marR="17780" marT="0" marB="0"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1752470145"/>
                  </a:ext>
                </a:extLst>
              </a:tr>
              <a:tr h="370840">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843131201"/>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技職教育活動</a:t>
                      </a: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秩序掌控</a:t>
                      </a:r>
                      <a:r>
                        <a:rPr lang="en-US" sz="1800" kern="100" dirty="0">
                          <a:solidFill>
                            <a:schemeClr val="dk1"/>
                          </a:solidFill>
                          <a:effectLst/>
                          <a:latin typeface="+mn-ea"/>
                          <a:ea typeface="+mn-ea"/>
                          <a:cs typeface="Times New Roman" panose="02020603050405020304" pitchFamily="18" charset="0"/>
                        </a:rPr>
                        <a:t>+</a:t>
                      </a:r>
                      <a:r>
                        <a:rPr lang="zh-TW" altLang="en-US" sz="1800" kern="100" dirty="0">
                          <a:solidFill>
                            <a:schemeClr val="dk1"/>
                          </a:solidFill>
                          <a:effectLst/>
                          <a:latin typeface="+mn-ea"/>
                          <a:ea typeface="+mn-ea"/>
                          <a:cs typeface="Times New Roman" panose="02020603050405020304" pitchFamily="18" charset="0"/>
                        </a:rPr>
                        <a:t>活動流程進行</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輔導處同仁</a:t>
                      </a:r>
                    </a:p>
                  </a:txBody>
                  <a:tcPr anchor="ctr"/>
                </a:tc>
                <a:extLst>
                  <a:ext uri="{0D108BD9-81ED-4DB2-BD59-A6C34878D82A}">
                    <a16:rowId xmlns:a16="http://schemas.microsoft.com/office/drawing/2014/main" val="207793259"/>
                  </a:ext>
                </a:extLst>
              </a:tr>
              <a:tr h="370840">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extLst>
                  <a:ext uri="{0D108BD9-81ED-4DB2-BD59-A6C34878D82A}">
                    <a16:rowId xmlns:a16="http://schemas.microsoft.com/office/drawing/2014/main" val="315173424"/>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校慶頒獎會場掌控</a:t>
                      </a:r>
                    </a:p>
                  </a:txBody>
                  <a:tcPr marL="17780" marR="17780" marT="0" marB="0" anchor="ctr"/>
                </a:tc>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司儀頒獎</a:t>
                      </a:r>
                      <a:r>
                        <a:rPr lang="en-US" altLang="zh-TW" sz="1800" kern="100" dirty="0">
                          <a:solidFill>
                            <a:schemeClr val="dk1"/>
                          </a:solidFill>
                          <a:effectLst/>
                          <a:latin typeface="+mn-ea"/>
                          <a:ea typeface="+mn-ea"/>
                          <a:cs typeface="Times New Roman" panose="02020603050405020304" pitchFamily="18" charset="0"/>
                        </a:rPr>
                        <a:t>+</a:t>
                      </a:r>
                      <a:r>
                        <a:rPr lang="zh-TW" altLang="zh-TW" sz="1800" kern="100" dirty="0">
                          <a:solidFill>
                            <a:schemeClr val="dk1"/>
                          </a:solidFill>
                          <a:effectLst/>
                          <a:latin typeface="+mn-ea"/>
                          <a:ea typeface="+mn-ea"/>
                          <a:cs typeface="Times New Roman" panose="02020603050405020304" pitchFamily="18" charset="0"/>
                        </a:rPr>
                        <a:t>活動流程進行</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教務處同仁</a:t>
                      </a:r>
                    </a:p>
                  </a:txBody>
                  <a:tcPr anchor="ctr"/>
                </a:tc>
                <a:extLst>
                  <a:ext uri="{0D108BD9-81ED-4DB2-BD59-A6C34878D82A}">
                    <a16:rowId xmlns:a16="http://schemas.microsoft.com/office/drawing/2014/main" val="1288436053"/>
                  </a:ext>
                </a:extLst>
              </a:tr>
              <a:tr h="370840">
                <a:tc>
                  <a:txBody>
                    <a:bodyPr/>
                    <a:lstStyle/>
                    <a:p>
                      <a:endParaRPr lang="zh-TW" altLang="en-US"/>
                    </a:p>
                  </a:txBody>
                  <a:tcPr marL="17780" marR="17780" marT="0" marB="0" anchor="ctr"/>
                </a:tc>
                <a:tc>
                  <a:txBody>
                    <a:bodyPr/>
                    <a:lstStyle/>
                    <a:p>
                      <a:endParaRPr lang="zh-TW" altLang="en-US" dirty="0"/>
                    </a:p>
                  </a:txBody>
                  <a:tcPr anchor="ctr"/>
                </a:tc>
                <a:tc>
                  <a:txBody>
                    <a:bodyPr/>
                    <a:lstStyle/>
                    <a:p>
                      <a:endParaRPr lang="zh-TW" altLang="en-US" dirty="0"/>
                    </a:p>
                  </a:txBody>
                  <a:tcPr anchor="ctr"/>
                </a:tc>
                <a:extLst>
                  <a:ext uri="{0D108BD9-81ED-4DB2-BD59-A6C34878D82A}">
                    <a16:rowId xmlns:a16="http://schemas.microsoft.com/office/drawing/2014/main" val="2692340603"/>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才藝競賽開場</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幼兒園表演活動</a:t>
                      </a: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幼兒園同仁</a:t>
                      </a:r>
                    </a:p>
                  </a:txBody>
                  <a:tcPr anchor="ctr"/>
                </a:tc>
                <a:extLst>
                  <a:ext uri="{0D108BD9-81ED-4DB2-BD59-A6C34878D82A}">
                    <a16:rowId xmlns:a16="http://schemas.microsoft.com/office/drawing/2014/main" val="2099215343"/>
                  </a:ext>
                </a:extLst>
              </a:tr>
            </a:tbl>
          </a:graphicData>
        </a:graphic>
      </p:graphicFrame>
    </p:spTree>
    <p:extLst>
      <p:ext uri="{BB962C8B-B14F-4D97-AF65-F5344CB8AC3E}">
        <p14:creationId xmlns:p14="http://schemas.microsoft.com/office/powerpoint/2010/main" val="848781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4587ABF-250F-406A-BC42-C0AA5168A96D}"/>
              </a:ext>
            </a:extLst>
          </p:cNvPr>
          <p:cNvSpPr>
            <a:spLocks noGrp="1"/>
          </p:cNvSpPr>
          <p:nvPr>
            <p:ph type="title"/>
          </p:nvPr>
        </p:nvSpPr>
        <p:spPr/>
        <p:txBody>
          <a:bodyPr/>
          <a:lstStyle/>
          <a:p>
            <a:r>
              <a:rPr lang="zh-TW" altLang="en-US" b="1" dirty="0"/>
              <a:t>事前準備</a:t>
            </a:r>
            <a:r>
              <a:rPr lang="en-US" altLang="zh-TW" b="1" dirty="0"/>
              <a:t>(2)</a:t>
            </a:r>
            <a:endParaRPr lang="zh-TW" altLang="en-US" b="1" dirty="0"/>
          </a:p>
        </p:txBody>
      </p:sp>
      <p:graphicFrame>
        <p:nvGraphicFramePr>
          <p:cNvPr id="4" name="內容版面配置區 3">
            <a:extLst>
              <a:ext uri="{FF2B5EF4-FFF2-40B4-BE49-F238E27FC236}">
                <a16:creationId xmlns:a16="http://schemas.microsoft.com/office/drawing/2014/main" id="{A3014031-85C0-4BDD-8F7B-27F2C58D4DDA}"/>
              </a:ext>
            </a:extLst>
          </p:cNvPr>
          <p:cNvGraphicFramePr>
            <a:graphicFrameLocks noGrp="1"/>
          </p:cNvGraphicFramePr>
          <p:nvPr>
            <p:ph idx="1"/>
          </p:nvPr>
        </p:nvGraphicFramePr>
        <p:xfrm>
          <a:off x="457200" y="1417638"/>
          <a:ext cx="8229600" cy="445008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4255382595"/>
                    </a:ext>
                  </a:extLst>
                </a:gridCol>
                <a:gridCol w="4107904">
                  <a:extLst>
                    <a:ext uri="{9D8B030D-6E8A-4147-A177-3AD203B41FA5}">
                      <a16:colId xmlns:a16="http://schemas.microsoft.com/office/drawing/2014/main" val="2261511331"/>
                    </a:ext>
                  </a:extLst>
                </a:gridCol>
                <a:gridCol w="1378496">
                  <a:extLst>
                    <a:ext uri="{9D8B030D-6E8A-4147-A177-3AD203B41FA5}">
                      <a16:colId xmlns:a16="http://schemas.microsoft.com/office/drawing/2014/main" val="1995874160"/>
                    </a:ext>
                  </a:extLst>
                </a:gridCol>
              </a:tblGrid>
              <a:tr h="370840">
                <a:tc>
                  <a:txBody>
                    <a:bodyPr/>
                    <a:lstStyle/>
                    <a:p>
                      <a:pPr algn="ctr"/>
                      <a:r>
                        <a:rPr lang="zh-TW" altLang="en-US" sz="1800" dirty="0">
                          <a:latin typeface="+mn-ea"/>
                          <a:ea typeface="+mn-ea"/>
                        </a:rPr>
                        <a:t>工作項目</a:t>
                      </a:r>
                    </a:p>
                  </a:txBody>
                  <a:tcPr anchor="ctr"/>
                </a:tc>
                <a:tc>
                  <a:txBody>
                    <a:bodyPr/>
                    <a:lstStyle/>
                    <a:p>
                      <a:pPr algn="ctr"/>
                      <a:r>
                        <a:rPr lang="zh-TW" altLang="en-US" sz="1800" dirty="0">
                          <a:latin typeface="+mn-ea"/>
                          <a:ea typeface="+mn-ea"/>
                        </a:rPr>
                        <a:t>工作內容</a:t>
                      </a:r>
                    </a:p>
                  </a:txBody>
                  <a:tcPr anchor="ctr"/>
                </a:tc>
                <a:tc>
                  <a:txBody>
                    <a:bodyPr/>
                    <a:lstStyle/>
                    <a:p>
                      <a:pPr algn="ctr"/>
                      <a:r>
                        <a:rPr lang="zh-TW" altLang="en-US" sz="1800" dirty="0">
                          <a:latin typeface="+mn-ea"/>
                          <a:ea typeface="+mn-ea"/>
                        </a:rPr>
                        <a:t>工作人員</a:t>
                      </a:r>
                    </a:p>
                  </a:txBody>
                  <a:tcPr anchor="ctr"/>
                </a:tc>
                <a:extLst>
                  <a:ext uri="{0D108BD9-81ED-4DB2-BD59-A6C34878D82A}">
                    <a16:rowId xmlns:a16="http://schemas.microsoft.com/office/drawing/2014/main" val="897973751"/>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邀請函製作</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邀請函定稿</a:t>
                      </a:r>
                    </a:p>
                  </a:txBody>
                  <a:tcPr marL="17780" marR="17780" marT="0" marB="0" anchor="ctr"/>
                </a:tc>
                <a:tc rowSpan="5">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總務處同仁</a:t>
                      </a:r>
                    </a:p>
                  </a:txBody>
                  <a:tcPr marL="17780" marR="17780" marT="0" marB="0" anchor="ctr"/>
                </a:tc>
                <a:extLst>
                  <a:ext uri="{0D108BD9-81ED-4DB2-BD59-A6C34878D82A}">
                    <a16:rowId xmlns:a16="http://schemas.microsoft.com/office/drawing/2014/main" val="195304249"/>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邀請函書寫、寄發</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書寫及寄發</a:t>
                      </a:r>
                    </a:p>
                  </a:txBody>
                  <a:tcPr marL="17780" marR="17780" marT="0" marB="0" anchor="ctr"/>
                </a:tc>
                <a:tc vMerge="1">
                  <a:txBody>
                    <a:bodyPr/>
                    <a:lstStyle/>
                    <a:p>
                      <a:pPr algn="ctr"/>
                      <a:endParaRPr lang="zh-TW" altLang="en-US" sz="1800" dirty="0">
                        <a:latin typeface="+mn-ea"/>
                        <a:ea typeface="+mn-ea"/>
                      </a:endParaRPr>
                    </a:p>
                  </a:txBody>
                  <a:tcPr marL="17780" marR="17780" marT="0" marB="0" anchor="ctr"/>
                </a:tc>
                <a:extLst>
                  <a:ext uri="{0D108BD9-81ED-4DB2-BD59-A6C34878D82A}">
                    <a16:rowId xmlns:a16="http://schemas.microsoft.com/office/drawing/2014/main" val="2333696558"/>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物品、獎品採購</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採購及清點</a:t>
                      </a:r>
                      <a:endParaRPr lang="zh-TW" altLang="en-US" sz="1800" kern="100" dirty="0">
                        <a:solidFill>
                          <a:schemeClr val="dk1"/>
                        </a:solidFill>
                        <a:effectLst/>
                        <a:latin typeface="+mn-ea"/>
                        <a:ea typeface="+mn-ea"/>
                        <a:cs typeface="Times New Roman" panose="02020603050405020304" pitchFamily="18" charset="0"/>
                      </a:endParaRPr>
                    </a:p>
                  </a:txBody>
                  <a:tcPr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3216697225"/>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獎金、禮品收受及公佈</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各界獎金、禮品點收</a:t>
                      </a:r>
                    </a:p>
                  </a:txBody>
                  <a:tcPr marL="17780" marR="17780" marT="0" marB="0"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823350539"/>
                  </a:ext>
                </a:extLst>
              </a:tr>
              <a:tr h="370840">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音樂廳場地佈置</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佈置會場、音效及簽到處</a:t>
                      </a:r>
                    </a:p>
                  </a:txBody>
                  <a:tcPr marL="17780" marR="17780" marT="0" marB="0" anchor="ctr"/>
                </a:tc>
                <a:tc vMerge="1">
                  <a:txBody>
                    <a:bodyPr/>
                    <a:lstStyle/>
                    <a:p>
                      <a:pPr algn="ctr"/>
                      <a:endParaRPr lang="zh-TW" altLang="en-US" sz="1800" dirty="0">
                        <a:latin typeface="+mn-ea"/>
                        <a:ea typeface="+mn-ea"/>
                      </a:endParaRPr>
                    </a:p>
                  </a:txBody>
                  <a:tcPr anchor="ctr"/>
                </a:tc>
                <a:extLst>
                  <a:ext uri="{0D108BD9-81ED-4DB2-BD59-A6C34878D82A}">
                    <a16:rowId xmlns:a16="http://schemas.microsoft.com/office/drawing/2014/main" val="1752470145"/>
                  </a:ext>
                </a:extLst>
              </a:tr>
              <a:tr h="370840">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843131201"/>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技職教育活動</a:t>
                      </a: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秩序掌控</a:t>
                      </a:r>
                      <a:r>
                        <a:rPr lang="en-US" sz="1800" kern="100" dirty="0">
                          <a:solidFill>
                            <a:schemeClr val="dk1"/>
                          </a:solidFill>
                          <a:effectLst/>
                          <a:latin typeface="+mn-ea"/>
                          <a:ea typeface="+mn-ea"/>
                          <a:cs typeface="Times New Roman" panose="02020603050405020304" pitchFamily="18" charset="0"/>
                        </a:rPr>
                        <a:t>+</a:t>
                      </a:r>
                      <a:r>
                        <a:rPr lang="zh-TW" altLang="en-US" sz="1800" kern="100" dirty="0">
                          <a:solidFill>
                            <a:schemeClr val="dk1"/>
                          </a:solidFill>
                          <a:effectLst/>
                          <a:latin typeface="+mn-ea"/>
                          <a:ea typeface="+mn-ea"/>
                          <a:cs typeface="Times New Roman" panose="02020603050405020304" pitchFamily="18" charset="0"/>
                        </a:rPr>
                        <a:t>活動流程進行</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輔導處同仁</a:t>
                      </a:r>
                    </a:p>
                  </a:txBody>
                  <a:tcPr anchor="ctr"/>
                </a:tc>
                <a:extLst>
                  <a:ext uri="{0D108BD9-81ED-4DB2-BD59-A6C34878D82A}">
                    <a16:rowId xmlns:a16="http://schemas.microsoft.com/office/drawing/2014/main" val="207793259"/>
                  </a:ext>
                </a:extLst>
              </a:tr>
              <a:tr h="370840">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marL="17780" marR="17780" marT="0" marB="0" anchor="ctr"/>
                </a:tc>
                <a:tc>
                  <a:txBody>
                    <a:bodyPr/>
                    <a:lstStyle/>
                    <a:p>
                      <a:pPr marL="0" algn="ctr" defTabSz="914400" rtl="0" eaLnBrk="1" latinLnBrk="0" hangingPunct="1">
                        <a:lnSpc>
                          <a:spcPts val="1800"/>
                        </a:lnSpc>
                        <a:spcAft>
                          <a:spcPts val="0"/>
                        </a:spcAft>
                      </a:pPr>
                      <a:endParaRPr lang="zh-TW" altLang="en-US" sz="1800" kern="100" dirty="0">
                        <a:solidFill>
                          <a:schemeClr val="dk1"/>
                        </a:solidFill>
                        <a:effectLst/>
                        <a:latin typeface="+mn-ea"/>
                        <a:ea typeface="+mn-ea"/>
                        <a:cs typeface="Times New Roman" panose="02020603050405020304" pitchFamily="18" charset="0"/>
                      </a:endParaRPr>
                    </a:p>
                  </a:txBody>
                  <a:tcPr anchor="ctr"/>
                </a:tc>
                <a:extLst>
                  <a:ext uri="{0D108BD9-81ED-4DB2-BD59-A6C34878D82A}">
                    <a16:rowId xmlns:a16="http://schemas.microsoft.com/office/drawing/2014/main" val="315173424"/>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校慶頒獎會場掌控</a:t>
                      </a:r>
                    </a:p>
                  </a:txBody>
                  <a:tcPr marL="17780" marR="17780" marT="0" marB="0" anchor="ctr"/>
                </a:tc>
                <a:tc>
                  <a:txBody>
                    <a:bodyPr/>
                    <a:lstStyle/>
                    <a:p>
                      <a:pPr marL="0" algn="ctr" defTabSz="914400" rtl="0" eaLnBrk="1" latinLnBrk="0" hangingPunct="1">
                        <a:lnSpc>
                          <a:spcPts val="1800"/>
                        </a:lnSpc>
                        <a:spcAft>
                          <a:spcPts val="0"/>
                        </a:spcAft>
                      </a:pPr>
                      <a:r>
                        <a:rPr lang="zh-TW" altLang="zh-TW" sz="1800" kern="100" dirty="0">
                          <a:solidFill>
                            <a:schemeClr val="dk1"/>
                          </a:solidFill>
                          <a:effectLst/>
                          <a:latin typeface="+mn-ea"/>
                          <a:ea typeface="+mn-ea"/>
                          <a:cs typeface="Times New Roman" panose="02020603050405020304" pitchFamily="18" charset="0"/>
                        </a:rPr>
                        <a:t>司儀頒獎</a:t>
                      </a:r>
                      <a:r>
                        <a:rPr lang="en-US" altLang="zh-TW" sz="1800" kern="100" dirty="0">
                          <a:solidFill>
                            <a:schemeClr val="dk1"/>
                          </a:solidFill>
                          <a:effectLst/>
                          <a:latin typeface="+mn-ea"/>
                          <a:ea typeface="+mn-ea"/>
                          <a:cs typeface="Times New Roman" panose="02020603050405020304" pitchFamily="18" charset="0"/>
                        </a:rPr>
                        <a:t>+</a:t>
                      </a:r>
                      <a:r>
                        <a:rPr lang="zh-TW" altLang="zh-TW" sz="1800" kern="100" dirty="0">
                          <a:solidFill>
                            <a:schemeClr val="dk1"/>
                          </a:solidFill>
                          <a:effectLst/>
                          <a:latin typeface="+mn-ea"/>
                          <a:ea typeface="+mn-ea"/>
                          <a:cs typeface="Times New Roman" panose="02020603050405020304" pitchFamily="18" charset="0"/>
                        </a:rPr>
                        <a:t>活動流程進行</a:t>
                      </a:r>
                      <a:endParaRPr lang="zh-TW" altLang="en-US" sz="1800" kern="100" dirty="0">
                        <a:solidFill>
                          <a:schemeClr val="dk1"/>
                        </a:solidFill>
                        <a:effectLst/>
                        <a:latin typeface="+mn-ea"/>
                        <a:ea typeface="+mn-ea"/>
                        <a:cs typeface="Times New Roman" panose="02020603050405020304" pitchFamily="18" charset="0"/>
                      </a:endParaRP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教務處同仁</a:t>
                      </a:r>
                    </a:p>
                  </a:txBody>
                  <a:tcPr anchor="ctr"/>
                </a:tc>
                <a:extLst>
                  <a:ext uri="{0D108BD9-81ED-4DB2-BD59-A6C34878D82A}">
                    <a16:rowId xmlns:a16="http://schemas.microsoft.com/office/drawing/2014/main" val="1288436053"/>
                  </a:ext>
                </a:extLst>
              </a:tr>
              <a:tr h="370840">
                <a:tc>
                  <a:txBody>
                    <a:bodyPr/>
                    <a:lstStyle/>
                    <a:p>
                      <a:endParaRPr lang="zh-TW" altLang="en-US"/>
                    </a:p>
                  </a:txBody>
                  <a:tcPr marL="17780" marR="17780" marT="0" marB="0" anchor="ctr"/>
                </a:tc>
                <a:tc>
                  <a:txBody>
                    <a:bodyPr/>
                    <a:lstStyle/>
                    <a:p>
                      <a:endParaRPr lang="zh-TW" altLang="en-US" dirty="0"/>
                    </a:p>
                  </a:txBody>
                  <a:tcPr anchor="ctr"/>
                </a:tc>
                <a:tc>
                  <a:txBody>
                    <a:bodyPr/>
                    <a:lstStyle/>
                    <a:p>
                      <a:endParaRPr lang="zh-TW" altLang="en-US" dirty="0"/>
                    </a:p>
                  </a:txBody>
                  <a:tcPr anchor="ctr"/>
                </a:tc>
                <a:extLst>
                  <a:ext uri="{0D108BD9-81ED-4DB2-BD59-A6C34878D82A}">
                    <a16:rowId xmlns:a16="http://schemas.microsoft.com/office/drawing/2014/main" val="2692340603"/>
                  </a:ext>
                </a:extLst>
              </a:tr>
              <a:tr h="370840">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才藝競賽開場</a:t>
                      </a:r>
                    </a:p>
                  </a:txBody>
                  <a:tcPr marL="17780" marR="17780" marT="0" marB="0"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幼兒園表演活動</a:t>
                      </a:r>
                    </a:p>
                  </a:txBody>
                  <a:tcPr anchor="ctr"/>
                </a:tc>
                <a:tc>
                  <a:txBody>
                    <a:bodyPr/>
                    <a:lstStyle/>
                    <a:p>
                      <a:pPr marL="0" algn="ctr" defTabSz="914400" rtl="0" eaLnBrk="1" latinLnBrk="0" hangingPunct="1">
                        <a:lnSpc>
                          <a:spcPts val="1800"/>
                        </a:lnSpc>
                        <a:spcAft>
                          <a:spcPts val="0"/>
                        </a:spcAft>
                      </a:pPr>
                      <a:r>
                        <a:rPr lang="zh-TW" altLang="en-US" sz="1800" kern="100" dirty="0">
                          <a:solidFill>
                            <a:schemeClr val="dk1"/>
                          </a:solidFill>
                          <a:effectLst/>
                          <a:latin typeface="+mn-ea"/>
                          <a:ea typeface="+mn-ea"/>
                          <a:cs typeface="Times New Roman" panose="02020603050405020304" pitchFamily="18" charset="0"/>
                        </a:rPr>
                        <a:t>幼兒園同仁</a:t>
                      </a:r>
                    </a:p>
                  </a:txBody>
                  <a:tcPr anchor="ctr"/>
                </a:tc>
                <a:extLst>
                  <a:ext uri="{0D108BD9-81ED-4DB2-BD59-A6C34878D82A}">
                    <a16:rowId xmlns:a16="http://schemas.microsoft.com/office/drawing/2014/main" val="2099215343"/>
                  </a:ext>
                </a:extLst>
              </a:tr>
            </a:tbl>
          </a:graphicData>
        </a:graphic>
      </p:graphicFrame>
    </p:spTree>
    <p:extLst>
      <p:ext uri="{BB962C8B-B14F-4D97-AF65-F5344CB8AC3E}">
        <p14:creationId xmlns:p14="http://schemas.microsoft.com/office/powerpoint/2010/main" val="1159979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260560-AF80-4854-8F11-4405087D2B76}"/>
              </a:ext>
            </a:extLst>
          </p:cNvPr>
          <p:cNvSpPr>
            <a:spLocks noGrp="1"/>
          </p:cNvSpPr>
          <p:nvPr>
            <p:ph type="title"/>
          </p:nvPr>
        </p:nvSpPr>
        <p:spPr/>
        <p:txBody>
          <a:bodyPr/>
          <a:lstStyle/>
          <a:p>
            <a:r>
              <a:rPr lang="zh-TW" altLang="en-US" b="1" dirty="0"/>
              <a:t>校慶當天工作內容</a:t>
            </a:r>
            <a:r>
              <a:rPr lang="en-US" altLang="zh-TW" b="1" dirty="0"/>
              <a:t>(</a:t>
            </a:r>
            <a:r>
              <a:rPr lang="zh-TW" altLang="en-US" b="1" dirty="0"/>
              <a:t>典禮組</a:t>
            </a:r>
            <a:r>
              <a:rPr lang="en-US" altLang="zh-TW" b="1" dirty="0"/>
              <a:t>)</a:t>
            </a:r>
            <a:endParaRPr lang="zh-TW" altLang="en-US" b="1" dirty="0"/>
          </a:p>
        </p:txBody>
      </p:sp>
      <p:graphicFrame>
        <p:nvGraphicFramePr>
          <p:cNvPr id="4" name="內容版面配置區 3">
            <a:extLst>
              <a:ext uri="{FF2B5EF4-FFF2-40B4-BE49-F238E27FC236}">
                <a16:creationId xmlns:a16="http://schemas.microsoft.com/office/drawing/2014/main" id="{58813CC5-AAA7-4E95-A100-A4516BA1EDDC}"/>
              </a:ext>
            </a:extLst>
          </p:cNvPr>
          <p:cNvGraphicFramePr>
            <a:graphicFrameLocks noGrp="1"/>
          </p:cNvGraphicFramePr>
          <p:nvPr>
            <p:ph idx="1"/>
            <p:extLst/>
          </p:nvPr>
        </p:nvGraphicFramePr>
        <p:xfrm>
          <a:off x="251520" y="1268760"/>
          <a:ext cx="8568952" cy="5247544"/>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924920989"/>
                    </a:ext>
                  </a:extLst>
                </a:gridCol>
                <a:gridCol w="2007689">
                  <a:extLst>
                    <a:ext uri="{9D8B030D-6E8A-4147-A177-3AD203B41FA5}">
                      <a16:colId xmlns:a16="http://schemas.microsoft.com/office/drawing/2014/main" val="223463770"/>
                    </a:ext>
                  </a:extLst>
                </a:gridCol>
                <a:gridCol w="1646411">
                  <a:extLst>
                    <a:ext uri="{9D8B030D-6E8A-4147-A177-3AD203B41FA5}">
                      <a16:colId xmlns:a16="http://schemas.microsoft.com/office/drawing/2014/main" val="2883798387"/>
                    </a:ext>
                  </a:extLst>
                </a:gridCol>
                <a:gridCol w="2434704">
                  <a:extLst>
                    <a:ext uri="{9D8B030D-6E8A-4147-A177-3AD203B41FA5}">
                      <a16:colId xmlns:a16="http://schemas.microsoft.com/office/drawing/2014/main" val="263296559"/>
                    </a:ext>
                  </a:extLst>
                </a:gridCol>
                <a:gridCol w="1328020">
                  <a:extLst>
                    <a:ext uri="{9D8B030D-6E8A-4147-A177-3AD203B41FA5}">
                      <a16:colId xmlns:a16="http://schemas.microsoft.com/office/drawing/2014/main" val="720073793"/>
                    </a:ext>
                  </a:extLst>
                </a:gridCol>
              </a:tblGrid>
              <a:tr h="473686">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工作組別</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工作職稱</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工作人員</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工作內容</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工作地點</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220096912"/>
                  </a:ext>
                </a:extLst>
              </a:tr>
              <a:tr h="47368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頒獎會場司儀</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教務處</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宣佈流程</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音樂廳前台</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325769595"/>
                  </a:ext>
                </a:extLst>
              </a:tr>
              <a:tr h="87745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頒獎獎品組</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吳亭萱組長</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簡毓瑩組長</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吳英男教練</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排定獎品順序並交至端獎品學生手上</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音樂廳後台</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3604319123"/>
                  </a:ext>
                </a:extLst>
              </a:tr>
              <a:tr h="87745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頒獎接待組</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周志群主任</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吳淑娟組長</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林美煌組長</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接待外賓並將名字含職稱送至司儀手中</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音樂廳後台</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454838391"/>
                  </a:ext>
                </a:extLst>
              </a:tr>
              <a:tr h="47368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錄影、攝影</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畢冊廠商</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整體活動</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音樂廳內部</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76339829"/>
                  </a:ext>
                </a:extLst>
              </a:tr>
              <a:tr h="47368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音樂、音響</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陳建宏先生</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音樂播放</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音樂廳內部</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557476055"/>
                  </a:ext>
                </a:extLst>
              </a:tr>
              <a:tr h="877456">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各項節目表演</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徐啟翔組長</a:t>
                      </a:r>
                      <a:endParaRPr lang="zh-TW" sz="2000" kern="100">
                        <a:effectLst/>
                        <a:latin typeface="+mn-ea"/>
                        <a:ea typeface="+mn-ea"/>
                        <a:cs typeface="Times New Roman" panose="02020603050405020304" pitchFamily="18" charset="0"/>
                      </a:endParaRPr>
                    </a:p>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黃照容組長</a:t>
                      </a:r>
                      <a:endParaRPr lang="zh-TW" sz="2000" kern="100">
                        <a:effectLst/>
                        <a:latin typeface="+mn-ea"/>
                        <a:ea typeface="+mn-ea"/>
                        <a:cs typeface="Times New Roman" panose="02020603050405020304" pitchFamily="18" charset="0"/>
                      </a:endParaRPr>
                    </a:p>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郭宣筠副組長</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安排各表演團體依序進退場</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音樂廳前台</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318554103"/>
                  </a:ext>
                </a:extLst>
              </a:tr>
              <a:tr h="585457">
                <a:tc>
                  <a:txBody>
                    <a:bodyPr/>
                    <a:lstStyle/>
                    <a:p>
                      <a:pPr algn="ctr">
                        <a:lnSpc>
                          <a:spcPct val="100000"/>
                        </a:lnSpc>
                        <a:spcAft>
                          <a:spcPts val="0"/>
                        </a:spcAft>
                      </a:pPr>
                      <a:r>
                        <a:rPr lang="zh-TW" sz="2000" kern="100">
                          <a:effectLst/>
                          <a:latin typeface="+mn-ea"/>
                          <a:ea typeface="+mn-ea"/>
                          <a:cs typeface="Times New Roman" panose="02020603050405020304" pitchFamily="18" charset="0"/>
                        </a:rPr>
                        <a:t>典禮組</a:t>
                      </a: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會場學生進退埸</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學務處同仁</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學生進退場動線、座位安排</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音樂廳內部</a:t>
                      </a:r>
                      <a:endParaRPr lang="zh-TW" sz="2000" kern="100" dirty="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845123394"/>
                  </a:ext>
                </a:extLst>
              </a:tr>
            </a:tbl>
          </a:graphicData>
        </a:graphic>
      </p:graphicFrame>
    </p:spTree>
    <p:extLst>
      <p:ext uri="{BB962C8B-B14F-4D97-AF65-F5344CB8AC3E}">
        <p14:creationId xmlns:p14="http://schemas.microsoft.com/office/powerpoint/2010/main" val="2380378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260560-AF80-4854-8F11-4405087D2B76}"/>
              </a:ext>
            </a:extLst>
          </p:cNvPr>
          <p:cNvSpPr>
            <a:spLocks noGrp="1"/>
          </p:cNvSpPr>
          <p:nvPr>
            <p:ph type="title"/>
          </p:nvPr>
        </p:nvSpPr>
        <p:spPr/>
        <p:txBody>
          <a:bodyPr/>
          <a:lstStyle/>
          <a:p>
            <a:r>
              <a:rPr lang="zh-TW" altLang="en-US" b="1" dirty="0"/>
              <a:t>校慶當天工作內容</a:t>
            </a:r>
            <a:r>
              <a:rPr lang="en-US" altLang="zh-TW" b="1" dirty="0"/>
              <a:t>(</a:t>
            </a:r>
            <a:r>
              <a:rPr lang="zh-TW" altLang="en-US" b="1" dirty="0"/>
              <a:t>安全組</a:t>
            </a:r>
            <a:r>
              <a:rPr lang="en-US" altLang="zh-TW" b="1" dirty="0"/>
              <a:t>)</a:t>
            </a:r>
            <a:endParaRPr lang="zh-TW" altLang="en-US" b="1" dirty="0"/>
          </a:p>
        </p:txBody>
      </p:sp>
      <p:graphicFrame>
        <p:nvGraphicFramePr>
          <p:cNvPr id="4" name="內容版面配置區 3">
            <a:extLst>
              <a:ext uri="{FF2B5EF4-FFF2-40B4-BE49-F238E27FC236}">
                <a16:creationId xmlns:a16="http://schemas.microsoft.com/office/drawing/2014/main" id="{58813CC5-AAA7-4E95-A100-A4516BA1EDDC}"/>
              </a:ext>
            </a:extLst>
          </p:cNvPr>
          <p:cNvGraphicFramePr>
            <a:graphicFrameLocks noGrp="1"/>
          </p:cNvGraphicFramePr>
          <p:nvPr>
            <p:ph idx="1"/>
            <p:extLst/>
          </p:nvPr>
        </p:nvGraphicFramePr>
        <p:xfrm>
          <a:off x="251520" y="1268760"/>
          <a:ext cx="8712968" cy="4904646"/>
        </p:xfrm>
        <a:graphic>
          <a:graphicData uri="http://schemas.openxmlformats.org/drawingml/2006/table">
            <a:tbl>
              <a:tblPr firstRow="1" bandRow="1">
                <a:tableStyleId>{5C22544A-7EE6-4342-B048-85BDC9FD1C3A}</a:tableStyleId>
              </a:tblPr>
              <a:tblGrid>
                <a:gridCol w="1098273">
                  <a:extLst>
                    <a:ext uri="{9D8B030D-6E8A-4147-A177-3AD203B41FA5}">
                      <a16:colId xmlns:a16="http://schemas.microsoft.com/office/drawing/2014/main" val="924920989"/>
                    </a:ext>
                  </a:extLst>
                </a:gridCol>
                <a:gridCol w="2416201">
                  <a:extLst>
                    <a:ext uri="{9D8B030D-6E8A-4147-A177-3AD203B41FA5}">
                      <a16:colId xmlns:a16="http://schemas.microsoft.com/office/drawing/2014/main" val="223463770"/>
                    </a:ext>
                  </a:extLst>
                </a:gridCol>
                <a:gridCol w="1598094">
                  <a:extLst>
                    <a:ext uri="{9D8B030D-6E8A-4147-A177-3AD203B41FA5}">
                      <a16:colId xmlns:a16="http://schemas.microsoft.com/office/drawing/2014/main" val="2883798387"/>
                    </a:ext>
                  </a:extLst>
                </a:gridCol>
                <a:gridCol w="2304256">
                  <a:extLst>
                    <a:ext uri="{9D8B030D-6E8A-4147-A177-3AD203B41FA5}">
                      <a16:colId xmlns:a16="http://schemas.microsoft.com/office/drawing/2014/main" val="263296559"/>
                    </a:ext>
                  </a:extLst>
                </a:gridCol>
                <a:gridCol w="1296144">
                  <a:extLst>
                    <a:ext uri="{9D8B030D-6E8A-4147-A177-3AD203B41FA5}">
                      <a16:colId xmlns:a16="http://schemas.microsoft.com/office/drawing/2014/main" val="720073793"/>
                    </a:ext>
                  </a:extLst>
                </a:gridCol>
              </a:tblGrid>
              <a:tr h="473686">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工作組別</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工作職稱</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工作人員</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工作內容</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工作地點</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220096912"/>
                  </a:ext>
                </a:extLst>
              </a:tr>
              <a:tr h="822458">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安全組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頒獎會場秩序維護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陳信全主任</a:t>
                      </a:r>
                    </a:p>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蘇映禎組長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程序維護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音樂廳</a:t>
                      </a:r>
                    </a:p>
                  </a:txBody>
                  <a:tcPr marL="17780" marR="17780" marT="0" marB="0" anchor="ctr"/>
                </a:tc>
                <a:extLst>
                  <a:ext uri="{0D108BD9-81ED-4DB2-BD59-A6C34878D82A}">
                    <a16:rowId xmlns:a16="http://schemas.microsoft.com/office/drawing/2014/main" val="2325769595"/>
                  </a:ext>
                </a:extLst>
              </a:tr>
              <a:tr h="877456">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安全組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園遊會秩序維護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廖奕璿主任</a:t>
                      </a:r>
                    </a:p>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黃錦鉅組長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程序維護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自強樓前</a:t>
                      </a:r>
                    </a:p>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風雨操場</a:t>
                      </a:r>
                    </a:p>
                  </a:txBody>
                  <a:tcPr marL="17780" marR="17780" marT="0" marB="0" anchor="ctr"/>
                </a:tc>
                <a:extLst>
                  <a:ext uri="{0D108BD9-81ED-4DB2-BD59-A6C34878D82A}">
                    <a16:rowId xmlns:a16="http://schemas.microsoft.com/office/drawing/2014/main" val="3604319123"/>
                  </a:ext>
                </a:extLst>
              </a:tr>
              <a:tr h="877456">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安全組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輔導處活動秩序維護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李彥儂組長</a:t>
                      </a:r>
                    </a:p>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郭家綾副組長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程序維護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輔導處相關攤位</a:t>
                      </a:r>
                    </a:p>
                  </a:txBody>
                  <a:tcPr marL="17780" marR="17780" marT="0" marB="0" anchor="ctr"/>
                </a:tc>
                <a:extLst>
                  <a:ext uri="{0D108BD9-81ED-4DB2-BD59-A6C34878D82A}">
                    <a16:rowId xmlns:a16="http://schemas.microsoft.com/office/drawing/2014/main" val="2454838391"/>
                  </a:ext>
                </a:extLst>
              </a:tr>
              <a:tr h="1106710">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安全組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校園秩序整潔維護組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鄭惟仁組長</a:t>
                      </a:r>
                    </a:p>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林江株副組長</a:t>
                      </a:r>
                    </a:p>
                    <a:p>
                      <a:pPr marL="0" algn="ctr" defTabSz="914400" rtl="0" eaLnBrk="1" latinLnBrk="0" hangingPunct="1">
                        <a:lnSpc>
                          <a:spcPct val="100000"/>
                        </a:lnSpc>
                        <a:spcAft>
                          <a:spcPts val="0"/>
                        </a:spcAft>
                      </a:pPr>
                      <a:r>
                        <a:rPr lang="zh-TW" altLang="en-US" sz="2000" kern="100">
                          <a:solidFill>
                            <a:schemeClr val="dk1"/>
                          </a:solidFill>
                          <a:effectLst/>
                          <a:latin typeface="+mn-ea"/>
                          <a:ea typeface="+mn-ea"/>
                          <a:cs typeface="Times New Roman" panose="02020603050405020304" pitchFamily="18" charset="0"/>
                        </a:rPr>
                        <a:t>胡創崧組長</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校園整潔與秩序維護、學生午餐調查管控</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校園</a:t>
                      </a:r>
                    </a:p>
                  </a:txBody>
                  <a:tcPr marL="17780" marR="17780" marT="0" marB="0" anchor="ctr"/>
                </a:tc>
                <a:extLst>
                  <a:ext uri="{0D108BD9-81ED-4DB2-BD59-A6C34878D82A}">
                    <a16:rowId xmlns:a16="http://schemas.microsoft.com/office/drawing/2014/main" val="176339829"/>
                  </a:ext>
                </a:extLst>
              </a:tr>
              <a:tr h="746880">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安全組</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交通防疫管制</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大門 警衛</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指引來賓量溫、實名制、要求戴口罩</a:t>
                      </a:r>
                    </a:p>
                  </a:txBody>
                  <a:tcPr marL="17780" marR="17780" marT="0" marB="0" anchor="ctr"/>
                </a:tc>
                <a:tc>
                  <a:txBody>
                    <a:bodyPr/>
                    <a:lstStyle/>
                    <a:p>
                      <a:pPr marL="0" algn="ctr" defTabSz="914400" rtl="0" eaLnBrk="1" latinLnBrk="0" hangingPunct="1">
                        <a:lnSpc>
                          <a:spcPct val="100000"/>
                        </a:lnSpc>
                        <a:spcAft>
                          <a:spcPts val="0"/>
                        </a:spcAft>
                      </a:pPr>
                      <a:r>
                        <a:rPr lang="zh-TW" altLang="en-US" sz="2000" kern="100" dirty="0">
                          <a:solidFill>
                            <a:schemeClr val="dk1"/>
                          </a:solidFill>
                          <a:effectLst/>
                          <a:latin typeface="+mn-ea"/>
                          <a:ea typeface="+mn-ea"/>
                          <a:cs typeface="Times New Roman" panose="02020603050405020304" pitchFamily="18" charset="0"/>
                        </a:rPr>
                        <a:t>大門口</a:t>
                      </a:r>
                    </a:p>
                  </a:txBody>
                  <a:tcPr marL="17780" marR="17780" marT="0" marB="0" anchor="ctr"/>
                </a:tc>
                <a:extLst>
                  <a:ext uri="{0D108BD9-81ED-4DB2-BD59-A6C34878D82A}">
                    <a16:rowId xmlns:a16="http://schemas.microsoft.com/office/drawing/2014/main" val="2557476055"/>
                  </a:ext>
                </a:extLst>
              </a:tr>
            </a:tbl>
          </a:graphicData>
        </a:graphic>
      </p:graphicFrame>
    </p:spTree>
    <p:extLst>
      <p:ext uri="{BB962C8B-B14F-4D97-AF65-F5344CB8AC3E}">
        <p14:creationId xmlns:p14="http://schemas.microsoft.com/office/powerpoint/2010/main" val="66074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260560-AF80-4854-8F11-4405087D2B76}"/>
              </a:ext>
            </a:extLst>
          </p:cNvPr>
          <p:cNvSpPr>
            <a:spLocks noGrp="1"/>
          </p:cNvSpPr>
          <p:nvPr>
            <p:ph type="title"/>
          </p:nvPr>
        </p:nvSpPr>
        <p:spPr/>
        <p:txBody>
          <a:bodyPr/>
          <a:lstStyle/>
          <a:p>
            <a:r>
              <a:rPr lang="zh-TW" altLang="en-US" b="1" dirty="0"/>
              <a:t>校慶當天工作內容</a:t>
            </a:r>
            <a:r>
              <a:rPr lang="en-US" altLang="zh-TW" b="1" dirty="0"/>
              <a:t>(</a:t>
            </a:r>
            <a:r>
              <a:rPr lang="zh-TW" altLang="en-US" b="1" dirty="0"/>
              <a:t>活動組</a:t>
            </a:r>
            <a:r>
              <a:rPr lang="en-US" altLang="zh-TW" b="1" dirty="0"/>
              <a:t>)</a:t>
            </a:r>
            <a:endParaRPr lang="zh-TW" altLang="en-US" b="1" dirty="0"/>
          </a:p>
        </p:txBody>
      </p:sp>
      <p:graphicFrame>
        <p:nvGraphicFramePr>
          <p:cNvPr id="4" name="內容版面配置區 3">
            <a:extLst>
              <a:ext uri="{FF2B5EF4-FFF2-40B4-BE49-F238E27FC236}">
                <a16:creationId xmlns:a16="http://schemas.microsoft.com/office/drawing/2014/main" id="{58813CC5-AAA7-4E95-A100-A4516BA1EDDC}"/>
              </a:ext>
            </a:extLst>
          </p:cNvPr>
          <p:cNvGraphicFramePr>
            <a:graphicFrameLocks noGrp="1"/>
          </p:cNvGraphicFramePr>
          <p:nvPr>
            <p:ph idx="1"/>
            <p:extLst/>
          </p:nvPr>
        </p:nvGraphicFramePr>
        <p:xfrm>
          <a:off x="251520" y="1268760"/>
          <a:ext cx="8568952" cy="5109953"/>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924920989"/>
                    </a:ext>
                  </a:extLst>
                </a:gridCol>
                <a:gridCol w="1656184">
                  <a:extLst>
                    <a:ext uri="{9D8B030D-6E8A-4147-A177-3AD203B41FA5}">
                      <a16:colId xmlns:a16="http://schemas.microsoft.com/office/drawing/2014/main" val="223463770"/>
                    </a:ext>
                  </a:extLst>
                </a:gridCol>
                <a:gridCol w="1512168">
                  <a:extLst>
                    <a:ext uri="{9D8B030D-6E8A-4147-A177-3AD203B41FA5}">
                      <a16:colId xmlns:a16="http://schemas.microsoft.com/office/drawing/2014/main" val="2883798387"/>
                    </a:ext>
                  </a:extLst>
                </a:gridCol>
                <a:gridCol w="2736304">
                  <a:extLst>
                    <a:ext uri="{9D8B030D-6E8A-4147-A177-3AD203B41FA5}">
                      <a16:colId xmlns:a16="http://schemas.microsoft.com/office/drawing/2014/main" val="263296559"/>
                    </a:ext>
                  </a:extLst>
                </a:gridCol>
                <a:gridCol w="1512168">
                  <a:extLst>
                    <a:ext uri="{9D8B030D-6E8A-4147-A177-3AD203B41FA5}">
                      <a16:colId xmlns:a16="http://schemas.microsoft.com/office/drawing/2014/main" val="720073793"/>
                    </a:ext>
                  </a:extLst>
                </a:gridCol>
              </a:tblGrid>
              <a:tr h="465062">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工作組別</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工作職稱</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工作人員</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工作內容</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b="1" kern="100" dirty="0">
                          <a:solidFill>
                            <a:schemeClr val="bg1"/>
                          </a:solidFill>
                          <a:effectLst/>
                          <a:latin typeface="+mn-ea"/>
                          <a:ea typeface="+mn-ea"/>
                          <a:cs typeface="Times New Roman" panose="02020603050405020304" pitchFamily="18" charset="0"/>
                        </a:rPr>
                        <a:t>工作地點</a:t>
                      </a:r>
                      <a:endParaRPr lang="zh-TW" sz="2000" kern="100" dirty="0">
                        <a:solidFill>
                          <a:schemeClr val="bg1"/>
                        </a:solidFill>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220096912"/>
                  </a:ext>
                </a:extLst>
              </a:tr>
              <a:tr h="807484">
                <a:tc>
                  <a:txBody>
                    <a:bodyPr/>
                    <a:lstStyle/>
                    <a:p>
                      <a:pPr algn="ctr">
                        <a:lnSpc>
                          <a:spcPct val="100000"/>
                        </a:lnSpc>
                        <a:spcAft>
                          <a:spcPts val="0"/>
                        </a:spcAft>
                      </a:pPr>
                      <a:r>
                        <a:rPr lang="zh-TW" sz="2000" kern="100" dirty="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才藝競賽</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李家慧主任</a:t>
                      </a:r>
                      <a:endParaRPr lang="zh-TW" sz="2000" kern="100">
                        <a:effectLst/>
                        <a:latin typeface="+mn-ea"/>
                        <a:ea typeface="+mn-ea"/>
                        <a:cs typeface="Times New Roman" panose="02020603050405020304" pitchFamily="18" charset="0"/>
                      </a:endParaRPr>
                    </a:p>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學務處同仁</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安排各活動流程順序</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採光區</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325769595"/>
                  </a:ext>
                </a:extLst>
              </a:tr>
              <a:tr h="706970">
                <a:tc>
                  <a:txBody>
                    <a:bodyPr/>
                    <a:lstStyle/>
                    <a:p>
                      <a:pPr algn="ctr">
                        <a:lnSpc>
                          <a:spcPct val="100000"/>
                        </a:lnSpc>
                        <a:spcAft>
                          <a:spcPts val="0"/>
                        </a:spcAft>
                      </a:pPr>
                      <a:r>
                        <a:rPr lang="zh-TW" sz="2000" kern="100" dirty="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趣味競賽</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學務處同仁</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安排各活動流程順序</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操場</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3604319123"/>
                  </a:ext>
                </a:extLst>
              </a:tr>
              <a:tr h="777667">
                <a:tc>
                  <a:txBody>
                    <a:bodyPr/>
                    <a:lstStyle/>
                    <a:p>
                      <a:pPr algn="ctr">
                        <a:lnSpc>
                          <a:spcPct val="100000"/>
                        </a:lnSpc>
                        <a:spcAft>
                          <a:spcPts val="0"/>
                        </a:spcAft>
                      </a:pPr>
                      <a:r>
                        <a:rPr lang="zh-TW" sz="2000" kern="10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大隊接力活動</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董永利組長</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學務處同仁</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比賽選手檢錄、計時及裁判安排</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操場</a:t>
                      </a:r>
                      <a:endParaRPr lang="zh-TW" sz="2000" kern="10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454838391"/>
                  </a:ext>
                </a:extLst>
              </a:tr>
              <a:tr h="714925">
                <a:tc>
                  <a:txBody>
                    <a:bodyPr/>
                    <a:lstStyle/>
                    <a:p>
                      <a:pPr algn="ctr">
                        <a:lnSpc>
                          <a:spcPct val="100000"/>
                        </a:lnSpc>
                        <a:spcAft>
                          <a:spcPts val="0"/>
                        </a:spcAft>
                      </a:pPr>
                      <a:r>
                        <a:rPr lang="zh-TW" sz="2000" kern="10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園遊會活動</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學務處同仁</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全體教職員</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園遊會評分、紀錄</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自強樓</a:t>
                      </a:r>
                      <a:r>
                        <a:rPr lang="zh-TW" altLang="en-US" sz="2000" kern="100" dirty="0">
                          <a:solidFill>
                            <a:srgbClr val="000000"/>
                          </a:solidFill>
                          <a:effectLst/>
                          <a:latin typeface="+mn-ea"/>
                          <a:ea typeface="+mn-ea"/>
                          <a:cs typeface="Times New Roman" panose="02020603050405020304" pitchFamily="18" charset="0"/>
                        </a:rPr>
                        <a:t>前</a:t>
                      </a:r>
                      <a:endParaRPr lang="en-US" altLang="zh-TW" sz="2000" kern="100" dirty="0">
                        <a:solidFill>
                          <a:srgbClr val="000000"/>
                        </a:solidFill>
                        <a:effectLst/>
                        <a:latin typeface="+mn-ea"/>
                        <a:ea typeface="+mn-ea"/>
                        <a:cs typeface="Times New Roman" panose="02020603050405020304" pitchFamily="18" charset="0"/>
                      </a:endParaRPr>
                    </a:p>
                    <a:p>
                      <a:pPr algn="ctr">
                        <a:lnSpc>
                          <a:spcPct val="100000"/>
                        </a:lnSpc>
                        <a:spcAft>
                          <a:spcPts val="0"/>
                        </a:spcAft>
                      </a:pPr>
                      <a:r>
                        <a:rPr lang="zh-TW" altLang="en-US" sz="2000" kern="100" dirty="0">
                          <a:solidFill>
                            <a:srgbClr val="000000"/>
                          </a:solidFill>
                          <a:effectLst/>
                          <a:latin typeface="+mn-ea"/>
                          <a:ea typeface="+mn-ea"/>
                          <a:cs typeface="Times New Roman" panose="02020603050405020304" pitchFamily="18" charset="0"/>
                        </a:rPr>
                        <a:t>風雨操場</a:t>
                      </a:r>
                      <a:endParaRPr lang="zh-TW" sz="2000" kern="100" dirty="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176339829"/>
                  </a:ext>
                </a:extLst>
              </a:tr>
              <a:tr h="776364">
                <a:tc>
                  <a:txBody>
                    <a:bodyPr/>
                    <a:lstStyle/>
                    <a:p>
                      <a:pPr algn="ctr">
                        <a:lnSpc>
                          <a:spcPct val="100000"/>
                        </a:lnSpc>
                        <a:spcAft>
                          <a:spcPts val="0"/>
                        </a:spcAft>
                      </a:pPr>
                      <a:r>
                        <a:rPr lang="zh-TW" sz="2000" kern="10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輔導處活動</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劉松英主任</a:t>
                      </a:r>
                      <a:endParaRPr lang="zh-TW" sz="2000" kern="100">
                        <a:effectLst/>
                        <a:latin typeface="+mn-ea"/>
                        <a:ea typeface="+mn-ea"/>
                        <a:cs typeface="Times New Roman" panose="02020603050405020304" pitchFamily="18" charset="0"/>
                      </a:endParaRPr>
                    </a:p>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張荃蓁組長</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安排各活動流程順序</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輔導處</a:t>
                      </a:r>
                      <a:endParaRPr lang="en-US" altLang="zh-TW" sz="2000" kern="100" dirty="0">
                        <a:solidFill>
                          <a:srgbClr val="000000"/>
                        </a:solidFill>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相關活動</a:t>
                      </a:r>
                      <a:endParaRPr lang="zh-TW" sz="2000" kern="100" dirty="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557476055"/>
                  </a:ext>
                </a:extLst>
              </a:tr>
              <a:tr h="861481">
                <a:tc>
                  <a:txBody>
                    <a:bodyPr/>
                    <a:lstStyle/>
                    <a:p>
                      <a:pPr algn="ctr">
                        <a:lnSpc>
                          <a:spcPct val="100000"/>
                        </a:lnSpc>
                        <a:spcAft>
                          <a:spcPts val="0"/>
                        </a:spcAft>
                      </a:pPr>
                      <a:r>
                        <a:rPr lang="zh-TW" sz="2000" kern="100">
                          <a:effectLst/>
                          <a:latin typeface="+mn-ea"/>
                          <a:ea typeface="+mn-ea"/>
                          <a:cs typeface="Times New Roman" panose="02020603050405020304" pitchFamily="18" charset="0"/>
                        </a:rPr>
                        <a:t>活動組</a:t>
                      </a: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獎狀製作</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a:solidFill>
                            <a:srgbClr val="000000"/>
                          </a:solidFill>
                          <a:effectLst/>
                          <a:latin typeface="+mn-ea"/>
                          <a:ea typeface="+mn-ea"/>
                          <a:cs typeface="Times New Roman" panose="02020603050405020304" pitchFamily="18" charset="0"/>
                        </a:rPr>
                        <a:t>學務處同仁</a:t>
                      </a:r>
                      <a:endParaRPr lang="zh-TW" sz="2000" kern="10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大隊接力獎狀製作</a:t>
                      </a:r>
                      <a:endParaRPr lang="zh-TW" sz="2000" kern="100" dirty="0">
                        <a:effectLst/>
                        <a:latin typeface="+mn-ea"/>
                        <a:ea typeface="+mn-ea"/>
                        <a:cs typeface="Times New Roman" panose="02020603050405020304" pitchFamily="18" charset="0"/>
                      </a:endParaRPr>
                    </a:p>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園遊、才藝獎狀製作</a:t>
                      </a:r>
                      <a:endParaRPr lang="zh-TW" sz="2000" kern="100" dirty="0">
                        <a:effectLst/>
                        <a:latin typeface="+mn-ea"/>
                        <a:ea typeface="+mn-ea"/>
                        <a:cs typeface="Times New Roman" panose="02020603050405020304" pitchFamily="18" charset="0"/>
                      </a:endParaRPr>
                    </a:p>
                  </a:txBody>
                  <a:tcPr marL="17780" marR="17780" marT="0" marB="0" anchor="ctr"/>
                </a:tc>
                <a:tc>
                  <a:txBody>
                    <a:bodyPr/>
                    <a:lstStyle/>
                    <a:p>
                      <a:pPr algn="ctr">
                        <a:lnSpc>
                          <a:spcPct val="100000"/>
                        </a:lnSpc>
                        <a:spcAft>
                          <a:spcPts val="0"/>
                        </a:spcAft>
                      </a:pPr>
                      <a:r>
                        <a:rPr lang="zh-TW" sz="2000" kern="100" dirty="0">
                          <a:solidFill>
                            <a:srgbClr val="000000"/>
                          </a:solidFill>
                          <a:effectLst/>
                          <a:latin typeface="+mn-ea"/>
                          <a:ea typeface="+mn-ea"/>
                          <a:cs typeface="Times New Roman" panose="02020603050405020304" pitchFamily="18" charset="0"/>
                        </a:rPr>
                        <a:t>學務處</a:t>
                      </a:r>
                      <a:endParaRPr lang="zh-TW" sz="2000" kern="100" dirty="0">
                        <a:effectLst/>
                        <a:latin typeface="+mn-ea"/>
                        <a:ea typeface="+mn-ea"/>
                        <a:cs typeface="Times New Roman" panose="02020603050405020304" pitchFamily="18" charset="0"/>
                      </a:endParaRPr>
                    </a:p>
                  </a:txBody>
                  <a:tcPr marL="17780" marR="17780" marT="0" marB="0" anchor="ctr"/>
                </a:tc>
                <a:extLst>
                  <a:ext uri="{0D108BD9-81ED-4DB2-BD59-A6C34878D82A}">
                    <a16:rowId xmlns:a16="http://schemas.microsoft.com/office/drawing/2014/main" val="2318554103"/>
                  </a:ext>
                </a:extLst>
              </a:tr>
            </a:tbl>
          </a:graphicData>
        </a:graphic>
      </p:graphicFrame>
    </p:spTree>
    <p:extLst>
      <p:ext uri="{BB962C8B-B14F-4D97-AF65-F5344CB8AC3E}">
        <p14:creationId xmlns:p14="http://schemas.microsoft.com/office/powerpoint/2010/main" val="1209891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260560-AF80-4854-8F11-4405087D2B76}"/>
              </a:ext>
            </a:extLst>
          </p:cNvPr>
          <p:cNvSpPr>
            <a:spLocks noGrp="1"/>
          </p:cNvSpPr>
          <p:nvPr>
            <p:ph type="title"/>
          </p:nvPr>
        </p:nvSpPr>
        <p:spPr>
          <a:xfrm>
            <a:off x="457200" y="548680"/>
            <a:ext cx="8229600" cy="1143000"/>
          </a:xfrm>
        </p:spPr>
        <p:txBody>
          <a:bodyPr>
            <a:normAutofit/>
          </a:bodyPr>
          <a:lstStyle/>
          <a:p>
            <a:r>
              <a:rPr lang="zh-TW" altLang="en-US" sz="5000" b="1" dirty="0"/>
              <a:t>預演</a:t>
            </a:r>
          </a:p>
        </p:txBody>
      </p:sp>
      <p:sp>
        <p:nvSpPr>
          <p:cNvPr id="5" name="內容版面配置區 4">
            <a:extLst>
              <a:ext uri="{FF2B5EF4-FFF2-40B4-BE49-F238E27FC236}">
                <a16:creationId xmlns:a16="http://schemas.microsoft.com/office/drawing/2014/main" id="{6AECB18F-3B37-460D-84B5-1B4DADD2BD4C}"/>
              </a:ext>
            </a:extLst>
          </p:cNvPr>
          <p:cNvSpPr>
            <a:spLocks noGrp="1"/>
          </p:cNvSpPr>
          <p:nvPr>
            <p:ph idx="1"/>
          </p:nvPr>
        </p:nvSpPr>
        <p:spPr>
          <a:xfrm>
            <a:off x="457200" y="3068960"/>
            <a:ext cx="8229600" cy="3057205"/>
          </a:xfrm>
        </p:spPr>
        <p:txBody>
          <a:bodyPr/>
          <a:lstStyle/>
          <a:p>
            <a:r>
              <a:rPr lang="zh-TW" altLang="en-US" dirty="0"/>
              <a:t>預演時間定於</a:t>
            </a:r>
            <a:r>
              <a:rPr lang="en-US" altLang="zh-TW" dirty="0"/>
              <a:t>12</a:t>
            </a:r>
            <a:r>
              <a:rPr lang="zh-TW" altLang="en-US" dirty="0"/>
              <a:t>月</a:t>
            </a:r>
            <a:r>
              <a:rPr lang="en-US" altLang="zh-TW" dirty="0"/>
              <a:t>9</a:t>
            </a:r>
            <a:r>
              <a:rPr lang="zh-TW" altLang="en-US" dirty="0"/>
              <a:t>日</a:t>
            </a:r>
            <a:r>
              <a:rPr lang="en-US" altLang="zh-TW" dirty="0"/>
              <a:t>(</a:t>
            </a:r>
            <a:r>
              <a:rPr lang="zh-TW" altLang="en-US" dirty="0"/>
              <a:t>四</a:t>
            </a:r>
            <a:r>
              <a:rPr lang="en-US" altLang="zh-TW" dirty="0"/>
              <a:t>)</a:t>
            </a:r>
            <a:r>
              <a:rPr lang="zh-TW" altLang="en-US" dirty="0"/>
              <a:t>下午</a:t>
            </a:r>
            <a:r>
              <a:rPr lang="en-US" altLang="zh-TW" dirty="0"/>
              <a:t>13:15</a:t>
            </a:r>
            <a:r>
              <a:rPr lang="zh-TW" altLang="en-US" dirty="0"/>
              <a:t>開始。</a:t>
            </a:r>
            <a:endParaRPr lang="en-US" altLang="zh-TW" dirty="0"/>
          </a:p>
          <a:p>
            <a:pPr marL="0" indent="0">
              <a:buNone/>
            </a:pPr>
            <a:endParaRPr lang="en-US" altLang="zh-TW" dirty="0"/>
          </a:p>
        </p:txBody>
      </p:sp>
    </p:spTree>
    <p:extLst>
      <p:ext uri="{BB962C8B-B14F-4D97-AF65-F5344CB8AC3E}">
        <p14:creationId xmlns:p14="http://schemas.microsoft.com/office/powerpoint/2010/main" val="1232569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認識學校</a:t>
            </a:r>
            <a:r>
              <a:rPr lang="en-US" altLang="zh-TW" b="1" dirty="0">
                <a:solidFill>
                  <a:srgbClr val="0000FF"/>
                </a:solidFill>
              </a:rPr>
              <a:t>4</a:t>
            </a:r>
            <a:r>
              <a:rPr lang="zh-TW" altLang="en-US" b="1" dirty="0">
                <a:solidFill>
                  <a:srgbClr val="0000FF"/>
                </a:solidFill>
              </a:rPr>
              <a:t>大委員會</a:t>
            </a:r>
          </a:p>
        </p:txBody>
      </p:sp>
      <p:sp>
        <p:nvSpPr>
          <p:cNvPr id="2" name="副標題 1">
            <a:extLst>
              <a:ext uri="{FF2B5EF4-FFF2-40B4-BE49-F238E27FC236}">
                <a16:creationId xmlns:a16="http://schemas.microsoft.com/office/drawing/2014/main" id="{46398DB1-E8CD-41E6-8C72-15A087C3C9F3}"/>
              </a:ext>
            </a:extLst>
          </p:cNvPr>
          <p:cNvSpPr>
            <a:spLocks noGrp="1"/>
          </p:cNvSpPr>
          <p:nvPr>
            <p:ph type="subTitle" idx="1"/>
          </p:nvPr>
        </p:nvSpPr>
        <p:spPr/>
        <p:txBody>
          <a:bodyPr>
            <a:normAutofit fontScale="92500" lnSpcReduction="10000"/>
          </a:bodyPr>
          <a:lstStyle/>
          <a:p>
            <a:r>
              <a:rPr lang="zh-TW" altLang="en-US" dirty="0"/>
              <a:t>教評會</a:t>
            </a:r>
            <a:r>
              <a:rPr lang="en-US" altLang="zh-TW" dirty="0"/>
              <a:t>-</a:t>
            </a:r>
            <a:r>
              <a:rPr lang="zh-TW" altLang="en-US" dirty="0"/>
              <a:t>人事室</a:t>
            </a:r>
            <a:br>
              <a:rPr lang="en-US" altLang="zh-TW" dirty="0"/>
            </a:br>
            <a:r>
              <a:rPr lang="zh-TW" altLang="en-US" dirty="0"/>
              <a:t>考核會</a:t>
            </a:r>
            <a:r>
              <a:rPr lang="en-US" altLang="zh-TW" dirty="0"/>
              <a:t>-</a:t>
            </a:r>
            <a:r>
              <a:rPr lang="zh-TW" altLang="en-US" dirty="0"/>
              <a:t>人事室</a:t>
            </a:r>
            <a:br>
              <a:rPr lang="en-US" altLang="zh-TW" dirty="0"/>
            </a:br>
            <a:r>
              <a:rPr lang="zh-TW" altLang="en-US" dirty="0"/>
              <a:t>課發會</a:t>
            </a:r>
            <a:r>
              <a:rPr lang="en-US" altLang="zh-TW" dirty="0"/>
              <a:t>-</a:t>
            </a:r>
            <a:r>
              <a:rPr lang="zh-TW" altLang="en-US" dirty="0"/>
              <a:t>教學組</a:t>
            </a:r>
            <a:br>
              <a:rPr lang="en-US" altLang="zh-TW" dirty="0"/>
            </a:br>
            <a:r>
              <a:rPr lang="zh-TW" altLang="en-US" dirty="0"/>
              <a:t>性平會</a:t>
            </a:r>
            <a:r>
              <a:rPr lang="en-US" altLang="zh-TW" dirty="0"/>
              <a:t>-</a:t>
            </a:r>
            <a:r>
              <a:rPr lang="zh-TW" altLang="en-US" dirty="0"/>
              <a:t>生教組</a:t>
            </a:r>
          </a:p>
        </p:txBody>
      </p:sp>
    </p:spTree>
    <p:extLst>
      <p:ext uri="{BB962C8B-B14F-4D97-AF65-F5344CB8AC3E}">
        <p14:creationId xmlns:p14="http://schemas.microsoft.com/office/powerpoint/2010/main" val="362388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教師評審委員會</a:t>
            </a:r>
          </a:p>
        </p:txBody>
      </p:sp>
      <p:sp>
        <p:nvSpPr>
          <p:cNvPr id="2" name="副標題 1">
            <a:extLst>
              <a:ext uri="{FF2B5EF4-FFF2-40B4-BE49-F238E27FC236}">
                <a16:creationId xmlns:a16="http://schemas.microsoft.com/office/drawing/2014/main" id="{46398DB1-E8CD-41E6-8C72-15A087C3C9F3}"/>
              </a:ext>
            </a:extLst>
          </p:cNvPr>
          <p:cNvSpPr>
            <a:spLocks noGrp="1"/>
          </p:cNvSpPr>
          <p:nvPr>
            <p:ph type="subTitle" idx="1"/>
          </p:nvPr>
        </p:nvSpPr>
        <p:spPr/>
        <p:txBody>
          <a:bodyPr/>
          <a:lstStyle/>
          <a:p>
            <a:r>
              <a:rPr lang="en-US" altLang="zh-TW" dirty="0"/>
              <a:t>                 </a:t>
            </a:r>
            <a:r>
              <a:rPr lang="zh-TW" altLang="en-US" dirty="0"/>
              <a:t>林主任奕志</a:t>
            </a:r>
          </a:p>
        </p:txBody>
      </p:sp>
    </p:spTree>
    <p:extLst>
      <p:ext uri="{BB962C8B-B14F-4D97-AF65-F5344CB8AC3E}">
        <p14:creationId xmlns:p14="http://schemas.microsoft.com/office/powerpoint/2010/main" val="116774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476672"/>
            <a:ext cx="8229600" cy="940966"/>
          </a:xfrm>
        </p:spPr>
        <p:txBody>
          <a:bodyPr>
            <a:normAutofit/>
          </a:bodyPr>
          <a:lstStyle/>
          <a:p>
            <a:r>
              <a:rPr lang="zh-TW" altLang="en-US" sz="4000"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755576" y="1700808"/>
            <a:ext cx="8229600" cy="3771865"/>
          </a:xfrm>
        </p:spPr>
        <p:txBody>
          <a:bodyPr>
            <a:normAutofit/>
          </a:bodyPr>
          <a:lstStyle/>
          <a:p>
            <a:pPr marL="0" indent="0">
              <a:buNone/>
            </a:pPr>
            <a:r>
              <a:rPr lang="zh-TW" altLang="en-US" sz="2400" dirty="0">
                <a:latin typeface="微軟正黑體" panose="020B0604030504040204" pitchFamily="34" charset="-120"/>
                <a:ea typeface="微軟正黑體" panose="020B0604030504040204" pitchFamily="34" charset="-120"/>
              </a:rPr>
              <a:t>一、組成依據：</a:t>
            </a:r>
            <a:endParaRPr lang="en-US" altLang="zh-TW" sz="2400" dirty="0">
              <a:latin typeface="微軟正黑體" panose="020B0604030504040204" pitchFamily="34" charset="-120"/>
              <a:ea typeface="微軟正黑體" panose="020B0604030504040204" pitchFamily="34" charset="-120"/>
            </a:endParaRPr>
          </a:p>
          <a:p>
            <a:pPr marL="0" indent="0">
              <a:buNone/>
            </a:pPr>
            <a:endParaRPr lang="en-US" altLang="zh-TW" sz="2400" dirty="0">
              <a:latin typeface="微軟正黑體" panose="020B0604030504040204" pitchFamily="34" charset="-120"/>
              <a:ea typeface="微軟正黑體" panose="020B0604030504040204" pitchFamily="34" charset="-120"/>
            </a:endParaRPr>
          </a:p>
          <a:p>
            <a:pPr marL="0" indent="0">
              <a:buNone/>
            </a:pPr>
            <a:r>
              <a:rPr lang="zh-TW" altLang="en-US" sz="2400" dirty="0">
                <a:latin typeface="微軟正黑體" panose="020B0604030504040204" pitchFamily="34" charset="-120"/>
                <a:ea typeface="微軟正黑體" panose="020B0604030504040204" pitchFamily="34" charset="-120"/>
              </a:rPr>
              <a:t>    </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一</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教師法第</a:t>
            </a:r>
            <a:r>
              <a:rPr lang="en-US" altLang="zh-TW" sz="2400" dirty="0">
                <a:latin typeface="微軟正黑體" panose="020B0604030504040204" pitchFamily="34" charset="-120"/>
                <a:ea typeface="微軟正黑體" panose="020B0604030504040204" pitchFamily="34" charset="-120"/>
              </a:rPr>
              <a:t>9</a:t>
            </a:r>
            <a:r>
              <a:rPr lang="zh-TW" altLang="en-US" sz="2400" dirty="0">
                <a:latin typeface="微軟正黑體" panose="020B0604030504040204" pitchFamily="34" charset="-120"/>
                <a:ea typeface="微軟正黑體" panose="020B0604030504040204" pitchFamily="34" charset="-120"/>
              </a:rPr>
              <a:t>條</a:t>
            </a:r>
            <a:endParaRPr lang="en-US" altLang="zh-TW" sz="2400" dirty="0">
              <a:latin typeface="微軟正黑體" panose="020B0604030504040204" pitchFamily="34" charset="-120"/>
              <a:ea typeface="微軟正黑體" panose="020B0604030504040204" pitchFamily="34" charset="-120"/>
            </a:endParaRPr>
          </a:p>
          <a:p>
            <a:pPr marL="0" indent="0">
              <a:buNone/>
            </a:pPr>
            <a:endParaRPr lang="en-US" altLang="zh-TW" sz="2400" dirty="0">
              <a:latin typeface="微軟正黑體" panose="020B0604030504040204" pitchFamily="34" charset="-120"/>
              <a:ea typeface="微軟正黑體" panose="020B0604030504040204" pitchFamily="34" charset="-120"/>
            </a:endParaRPr>
          </a:p>
          <a:p>
            <a:pPr marL="0" indent="0">
              <a:buNone/>
            </a:pPr>
            <a:r>
              <a:rPr lang="zh-TW" altLang="en-US" sz="2400" dirty="0">
                <a:latin typeface="微軟正黑體" panose="020B0604030504040204" pitchFamily="34" charset="-120"/>
                <a:ea typeface="微軟正黑體" panose="020B0604030504040204" pitchFamily="34" charset="-120"/>
              </a:rPr>
              <a:t>    </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二</a:t>
            </a:r>
            <a:r>
              <a:rPr lang="en-US" altLang="zh-TW" sz="2400" dirty="0">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rPr>
              <a:t>高級中等以下學校</a:t>
            </a:r>
            <a:r>
              <a:rPr lang="zh-TW" altLang="en-US" sz="2400" dirty="0">
                <a:solidFill>
                  <a:srgbClr val="0000FF"/>
                </a:solidFill>
                <a:latin typeface="微軟正黑體" panose="020B0604030504040204" pitchFamily="34" charset="-120"/>
              </a:rPr>
              <a:t>教師評審委員會</a:t>
            </a:r>
            <a:r>
              <a:rPr lang="zh-TW" altLang="en-US" sz="2400" dirty="0">
                <a:solidFill>
                  <a:prstClr val="black"/>
                </a:solidFill>
                <a:latin typeface="微軟正黑體" panose="020B0604030504040204" pitchFamily="34" charset="-120"/>
              </a:rPr>
              <a:t>設置辦法</a:t>
            </a:r>
            <a:endParaRPr lang="en-US" altLang="zh-TW" sz="2400" dirty="0">
              <a:solidFill>
                <a:prstClr val="black"/>
              </a:solidFill>
              <a:latin typeface="微軟正黑體" panose="020B0604030504040204" pitchFamily="34" charset="-120"/>
            </a:endParaRPr>
          </a:p>
          <a:p>
            <a:pPr marL="0" indent="0">
              <a:buNone/>
            </a:pP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ea typeface="微軟正黑體" panose="020B0604030504040204" pitchFamily="34" charset="-120"/>
              </a:rPr>
              <a:t>    </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ea typeface="微軟正黑體" panose="020B0604030504040204" pitchFamily="34" charset="-120"/>
              </a:rPr>
              <a:t>三</a:t>
            </a:r>
            <a:r>
              <a:rPr lang="en-US" altLang="zh-TW" sz="2400" dirty="0">
                <a:solidFill>
                  <a:prstClr val="black"/>
                </a:solidFill>
                <a:latin typeface="微軟正黑體" panose="020B0604030504040204" pitchFamily="34" charset="-120"/>
                <a:ea typeface="微軟正黑體" panose="020B0604030504040204" pitchFamily="34" charset="-120"/>
              </a:rPr>
              <a:t>)</a:t>
            </a:r>
            <a:r>
              <a:rPr lang="zh-TW" altLang="en-US" sz="2400" dirty="0">
                <a:solidFill>
                  <a:prstClr val="black"/>
                </a:solidFill>
                <a:latin typeface="微軟正黑體" panose="020B0604030504040204" pitchFamily="34" charset="-120"/>
              </a:rPr>
              <a:t>新北市立三和國民中學</a:t>
            </a:r>
            <a:r>
              <a:rPr lang="zh-TW" altLang="en-US" sz="2400" dirty="0">
                <a:solidFill>
                  <a:srgbClr val="0000FF"/>
                </a:solidFill>
                <a:latin typeface="微軟正黑體" panose="020B0604030504040204" pitchFamily="34" charset="-120"/>
              </a:rPr>
              <a:t>教師評審委員會</a:t>
            </a:r>
            <a:r>
              <a:rPr lang="zh-TW" altLang="en-US" sz="2400" dirty="0">
                <a:solidFill>
                  <a:prstClr val="black"/>
                </a:solidFill>
                <a:latin typeface="微軟正黑體" panose="020B0604030504040204" pitchFamily="34" charset="-120"/>
              </a:rPr>
              <a:t>設置要點</a:t>
            </a:r>
            <a:endParaRPr lang="en-US" altLang="zh-TW" sz="2400" dirty="0">
              <a:latin typeface="微軟正黑體" panose="020B0604030504040204" pitchFamily="34" charset="-120"/>
              <a:ea typeface="微軟正黑體" panose="020B0604030504040204" pitchFamily="34" charset="-120"/>
            </a:endParaRPr>
          </a:p>
          <a:p>
            <a:pPr marL="0" indent="0">
              <a:buNone/>
            </a:pPr>
            <a:endParaRPr lang="en-US" altLang="zh-TW" sz="28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21929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683568" y="1628800"/>
            <a:ext cx="8424936" cy="2952328"/>
          </a:xfrm>
        </p:spPr>
        <p:txBody>
          <a:bodyPr>
            <a:normAutofit/>
          </a:bodyPr>
          <a:lstStyle/>
          <a:p>
            <a:pPr marL="0" indent="0">
              <a:buNone/>
            </a:pPr>
            <a:r>
              <a:rPr lang="zh-TW" altLang="en-US" sz="2400" dirty="0">
                <a:latin typeface="微軟正黑體" panose="020B0604030504040204" pitchFamily="34" charset="-120"/>
                <a:ea typeface="微軟正黑體" panose="020B0604030504040204" pitchFamily="34" charset="-120"/>
              </a:rPr>
              <a:t>二、組織成員</a:t>
            </a:r>
            <a:r>
              <a:rPr lang="zh-TW" altLang="en-US" sz="2400" dirty="0">
                <a:latin typeface="微軟正黑體" panose="020B0604030504040204" pitchFamily="34" charset="-120"/>
              </a:rPr>
              <a:t>：本會置委員</a:t>
            </a:r>
            <a:r>
              <a:rPr lang="en-US" altLang="zh-TW" sz="2400" dirty="0">
                <a:latin typeface="微軟正黑體" panose="020B0604030504040204" pitchFamily="34" charset="-120"/>
              </a:rPr>
              <a:t>19</a:t>
            </a:r>
            <a:r>
              <a:rPr lang="zh-TW" altLang="en-US" sz="2400" dirty="0">
                <a:latin typeface="微軟正黑體" panose="020B0604030504040204" pitchFamily="34" charset="-120"/>
              </a:rPr>
              <a:t>人，其組成方式如下：</a:t>
            </a:r>
          </a:p>
          <a:p>
            <a:pPr marL="0" indent="0">
              <a:buNone/>
            </a:pPr>
            <a:endParaRPr lang="en-US" altLang="zh-TW" sz="2400" dirty="0">
              <a:latin typeface="微軟正黑體" panose="020B0604030504040204" pitchFamily="34" charset="-120"/>
              <a:ea typeface="微軟正黑體" panose="020B0604030504040204" pitchFamily="34" charset="-120"/>
            </a:endParaRPr>
          </a:p>
          <a:p>
            <a:pPr marL="0" indent="0">
              <a:buNone/>
            </a:pPr>
            <a:r>
              <a:rPr lang="zh-TW" altLang="en-US" sz="2400" dirty="0">
                <a:latin typeface="微軟正黑體" panose="020B0604030504040204" pitchFamily="34" charset="-120"/>
                <a:ea typeface="微軟正黑體" panose="020B0604030504040204" pitchFamily="34" charset="-120"/>
              </a:rPr>
              <a:t>    </a:t>
            </a:r>
            <a:r>
              <a:rPr lang="en-US" altLang="zh-TW" sz="2400" dirty="0">
                <a:latin typeface="微軟正黑體" panose="020B0604030504040204" pitchFamily="34" charset="-120"/>
              </a:rPr>
              <a:t>(</a:t>
            </a:r>
            <a:r>
              <a:rPr lang="zh-TW" altLang="en-US" sz="2400" dirty="0">
                <a:latin typeface="微軟正黑體" panose="020B0604030504040204" pitchFamily="34" charset="-120"/>
              </a:rPr>
              <a:t>一</a:t>
            </a:r>
            <a:r>
              <a:rPr lang="en-US" altLang="zh-TW" sz="2400" dirty="0">
                <a:latin typeface="微軟正黑體" panose="020B0604030504040204" pitchFamily="34" charset="-120"/>
              </a:rPr>
              <a:t>)</a:t>
            </a:r>
            <a:r>
              <a:rPr lang="zh-TW" altLang="en-US" sz="2400" dirty="0">
                <a:latin typeface="微軟正黑體" panose="020B0604030504040204" pitchFamily="34" charset="-120"/>
              </a:rPr>
              <a:t>當然委員：</a:t>
            </a:r>
          </a:p>
          <a:p>
            <a:pPr mar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1</a:t>
            </a:r>
            <a:r>
              <a:rPr lang="zh-TW" altLang="en-US" sz="2400" dirty="0">
                <a:latin typeface="微軟正黑體" panose="020B0604030504040204" pitchFamily="34" charset="-120"/>
              </a:rPr>
              <a:t>、校長</a:t>
            </a:r>
            <a:r>
              <a:rPr lang="zh-TW" altLang="en-US" sz="2400" dirty="0">
                <a:solidFill>
                  <a:srgbClr val="0000FF"/>
                </a:solidFill>
                <a:latin typeface="微軟正黑體" panose="020B0604030504040204" pitchFamily="34" charset="-120"/>
              </a:rPr>
              <a:t>一人</a:t>
            </a:r>
            <a:r>
              <a:rPr lang="zh-TW" altLang="en-US" sz="2400" dirty="0">
                <a:latin typeface="微軟正黑體" panose="020B0604030504040204" pitchFamily="34" charset="-120"/>
              </a:rPr>
              <a:t>。校長因故出缺時，以代理校長擔任。</a:t>
            </a:r>
          </a:p>
          <a:p>
            <a:pPr mar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2</a:t>
            </a:r>
            <a:r>
              <a:rPr lang="zh-TW" altLang="en-US" sz="2400" dirty="0">
                <a:latin typeface="微軟正黑體" panose="020B0604030504040204" pitchFamily="34" charset="-120"/>
              </a:rPr>
              <a:t>、家長會代表</a:t>
            </a:r>
            <a:r>
              <a:rPr lang="zh-TW" altLang="en-US" sz="2400" dirty="0">
                <a:solidFill>
                  <a:srgbClr val="0000FF"/>
                </a:solidFill>
                <a:latin typeface="微軟正黑體" panose="020B0604030504040204" pitchFamily="34" charset="-120"/>
              </a:rPr>
              <a:t>一人</a:t>
            </a:r>
            <a:r>
              <a:rPr lang="zh-TW" altLang="en-US" sz="2400" dirty="0">
                <a:latin typeface="微軟正黑體" panose="020B0604030504040204" pitchFamily="34" charset="-120"/>
              </a:rPr>
              <a:t>：由家長會選（推）舉之。</a:t>
            </a:r>
          </a:p>
          <a:p>
            <a:pPr mar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3</a:t>
            </a:r>
            <a:r>
              <a:rPr lang="zh-TW" altLang="en-US" sz="2400" dirty="0">
                <a:latin typeface="微軟正黑體" panose="020B0604030504040204" pitchFamily="34" charset="-120"/>
              </a:rPr>
              <a:t>、教師會代表一人：由教師會選（推）舉之</a:t>
            </a:r>
            <a:endParaRPr lang="en-US" altLang="zh-TW" sz="2400" dirty="0">
              <a:latin typeface="微軟正黑體" panose="020B0604030504040204" pitchFamily="34" charset="-120"/>
            </a:endParaRPr>
          </a:p>
        </p:txBody>
      </p:sp>
    </p:spTree>
    <p:extLst>
      <p:ext uri="{BB962C8B-B14F-4D97-AF65-F5344CB8AC3E}">
        <p14:creationId xmlns:p14="http://schemas.microsoft.com/office/powerpoint/2010/main" val="22640432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611560" y="1273622"/>
            <a:ext cx="8424936" cy="5467746"/>
          </a:xfrm>
        </p:spPr>
        <p:txBody>
          <a:bodyPr>
            <a:normAutofit fontScale="62500" lnSpcReduction="20000"/>
          </a:bodyPr>
          <a:lstStyle/>
          <a:p>
            <a:pPr marL="0" indent="0">
              <a:buNone/>
            </a:pPr>
            <a:r>
              <a:rPr lang="zh-TW" altLang="en-US" sz="3800" dirty="0">
                <a:latin typeface="微軟正黑體" panose="020B0604030504040204" pitchFamily="34" charset="-120"/>
                <a:ea typeface="微軟正黑體" panose="020B0604030504040204" pitchFamily="34" charset="-120"/>
              </a:rPr>
              <a:t>二、組織成員</a:t>
            </a:r>
            <a:r>
              <a:rPr lang="zh-TW" altLang="en-US" sz="3800" dirty="0">
                <a:latin typeface="微軟正黑體" panose="020B0604030504040204" pitchFamily="34" charset="-120"/>
              </a:rPr>
              <a:t>：本會置委員</a:t>
            </a:r>
            <a:r>
              <a:rPr lang="en-US" altLang="zh-TW" sz="3800" dirty="0">
                <a:latin typeface="微軟正黑體" panose="020B0604030504040204" pitchFamily="34" charset="-120"/>
              </a:rPr>
              <a:t>19</a:t>
            </a:r>
            <a:r>
              <a:rPr lang="zh-TW" altLang="en-US" sz="3800" dirty="0">
                <a:latin typeface="微軟正黑體" panose="020B0604030504040204" pitchFamily="34" charset="-120"/>
              </a:rPr>
              <a:t>人，其組成方式如下：</a:t>
            </a:r>
          </a:p>
          <a:p>
            <a:pPr marL="0" indent="0">
              <a:buNone/>
            </a:pPr>
            <a:endParaRPr lang="en-US" altLang="zh-TW" sz="3800" dirty="0">
              <a:latin typeface="微軟正黑體" panose="020B0604030504040204" pitchFamily="34" charset="-120"/>
              <a:ea typeface="微軟正黑體" panose="020B0604030504040204" pitchFamily="34" charset="-120"/>
            </a:endParaRPr>
          </a:p>
          <a:p>
            <a:pPr marL="0" indent="0">
              <a:buNone/>
            </a:pPr>
            <a:r>
              <a:rPr lang="zh-TW" altLang="en-US" sz="3800" dirty="0">
                <a:latin typeface="微軟正黑體" panose="020B0604030504040204" pitchFamily="34" charset="-120"/>
              </a:rPr>
              <a:t>    </a:t>
            </a:r>
            <a:r>
              <a:rPr lang="en-US" altLang="zh-TW" sz="3800" dirty="0">
                <a:latin typeface="微軟正黑體" panose="020B0604030504040204" pitchFamily="34" charset="-120"/>
              </a:rPr>
              <a:t>(</a:t>
            </a:r>
            <a:r>
              <a:rPr lang="zh-TW" altLang="en-US" sz="3800" dirty="0">
                <a:latin typeface="微軟正黑體" panose="020B0604030504040204" pitchFamily="34" charset="-120"/>
              </a:rPr>
              <a:t>二</a:t>
            </a:r>
            <a:r>
              <a:rPr lang="en-US" altLang="zh-TW" sz="3800" dirty="0">
                <a:latin typeface="微軟正黑體" panose="020B0604030504040204" pitchFamily="34" charset="-120"/>
              </a:rPr>
              <a:t>)</a:t>
            </a:r>
            <a:r>
              <a:rPr lang="zh-TW" altLang="en-US" sz="3800" dirty="0">
                <a:latin typeface="微軟正黑體" panose="020B0604030504040204" pitchFamily="34" charset="-120"/>
              </a:rPr>
              <a:t>選舉委員</a:t>
            </a:r>
            <a:r>
              <a:rPr lang="en-US" altLang="zh-TW" sz="3800" dirty="0">
                <a:latin typeface="微軟正黑體" panose="020B0604030504040204" pitchFamily="34" charset="-120"/>
              </a:rPr>
              <a:t>16</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en-US" altLang="zh-TW" sz="3800" dirty="0">
                <a:latin typeface="微軟正黑體" panose="020B0604030504040204" pitchFamily="34" charset="-120"/>
              </a:rPr>
              <a:t>1</a:t>
            </a:r>
            <a:r>
              <a:rPr lang="zh-TW" altLang="en-US" sz="3800" dirty="0">
                <a:latin typeface="微軟正黑體" panose="020B0604030504040204" pitchFamily="34" charset="-120"/>
              </a:rPr>
              <a:t>、</a:t>
            </a:r>
            <a:r>
              <a:rPr lang="zh-TW" altLang="en-US" sz="3800" dirty="0">
                <a:solidFill>
                  <a:srgbClr val="0000FF"/>
                </a:solidFill>
                <a:latin typeface="微軟正黑體" panose="020B0604030504040204" pitchFamily="34" charset="-120"/>
              </a:rPr>
              <a:t>各科分配人數如下：	</a:t>
            </a:r>
          </a:p>
          <a:p>
            <a:pPr marL="0" indent="0">
              <a:buNone/>
            </a:pPr>
            <a:r>
              <a:rPr lang="zh-TW" altLang="en-US" sz="3800" dirty="0">
                <a:latin typeface="微軟正黑體" panose="020B0604030504040204" pitchFamily="34" charset="-120"/>
              </a:rPr>
              <a:t>              語文領域</a:t>
            </a:r>
            <a:r>
              <a:rPr lang="en-US" altLang="zh-TW" sz="3800" dirty="0">
                <a:latin typeface="微軟正黑體" panose="020B0604030504040204" pitchFamily="34" charset="-120"/>
              </a:rPr>
              <a:t>(</a:t>
            </a:r>
            <a:r>
              <a:rPr lang="zh-TW" altLang="en-US" sz="3800" dirty="0">
                <a:latin typeface="微軟正黑體" panose="020B0604030504040204" pitchFamily="34" charset="-120"/>
              </a:rPr>
              <a:t>包含國文、英語</a:t>
            </a:r>
            <a:r>
              <a:rPr lang="en-US" altLang="zh-TW" sz="3800" dirty="0">
                <a:latin typeface="微軟正黑體" panose="020B0604030504040204" pitchFamily="34" charset="-120"/>
              </a:rPr>
              <a:t>)4</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數學領域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自然與生活科技領域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社會領域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健康與體育領域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藝術與人文領域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綜合領域</a:t>
            </a:r>
            <a:r>
              <a:rPr lang="en-US" altLang="zh-TW" sz="3800" dirty="0">
                <a:latin typeface="微軟正黑體" panose="020B0604030504040204" pitchFamily="34" charset="-120"/>
              </a:rPr>
              <a:t>2</a:t>
            </a:r>
            <a:r>
              <a:rPr lang="zh-TW" altLang="en-US" sz="3800" dirty="0">
                <a:latin typeface="微軟正黑體" panose="020B0604030504040204" pitchFamily="34" charset="-120"/>
              </a:rPr>
              <a:t>人（含資源班及幼稚園）。</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a:t>
            </a:r>
            <a:r>
              <a:rPr lang="en-US" altLang="zh-TW" sz="3800" dirty="0">
                <a:latin typeface="微軟正黑體" panose="020B0604030504040204" pitchFamily="34" charset="-120"/>
              </a:rPr>
              <a:t>※</a:t>
            </a:r>
            <a:r>
              <a:rPr lang="zh-TW" altLang="en-US" sz="3800" dirty="0">
                <a:latin typeface="微軟正黑體" panose="020B0604030504040204" pitchFamily="34" charset="-120"/>
              </a:rPr>
              <a:t>各科教師之認定，以主授科目並持有該科合格教師    </a:t>
            </a:r>
            <a:endParaRPr lang="en-US" altLang="zh-TW" sz="3800" dirty="0">
              <a:latin typeface="微軟正黑體" panose="020B0604030504040204" pitchFamily="34" charset="-120"/>
            </a:endParaRPr>
          </a:p>
          <a:p>
            <a:pPr marL="0" indent="0">
              <a:buNone/>
            </a:pPr>
            <a:r>
              <a:rPr lang="zh-TW" altLang="en-US" sz="3800" dirty="0">
                <a:latin typeface="微軟正黑體" panose="020B0604030504040204" pitchFamily="34" charset="-120"/>
              </a:rPr>
              <a:t>             證為準。</a:t>
            </a:r>
          </a:p>
          <a:p>
            <a:pPr marL="0" indent="0">
              <a:buNone/>
            </a:pPr>
            <a:endParaRPr lang="en-US" altLang="zh-TW" sz="28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78852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683568" y="1844824"/>
            <a:ext cx="8352928" cy="3523529"/>
          </a:xfrm>
        </p:spPr>
        <p:txBody>
          <a:bodyPr>
            <a:noAutofit/>
          </a:bodyPr>
          <a:lstStyle/>
          <a:p>
            <a:pPr marL="0" indent="0">
              <a:buNone/>
            </a:pPr>
            <a:r>
              <a:rPr lang="zh-TW" altLang="en-US" sz="2400" dirty="0">
                <a:latin typeface="微軟正黑體" panose="020B0604030504040204" pitchFamily="34" charset="-120"/>
              </a:rPr>
              <a:t>二、組織成員：本會置委員</a:t>
            </a:r>
            <a:r>
              <a:rPr lang="en-US" altLang="zh-TW" sz="2400" dirty="0">
                <a:latin typeface="微軟正黑體" panose="020B0604030504040204" pitchFamily="34" charset="-120"/>
              </a:rPr>
              <a:t>19</a:t>
            </a:r>
            <a:r>
              <a:rPr lang="zh-TW" altLang="en-US" sz="2400" dirty="0">
                <a:latin typeface="微軟正黑體" panose="020B0604030504040204" pitchFamily="34" charset="-120"/>
              </a:rPr>
              <a:t>人，其組成方式如下：</a:t>
            </a:r>
          </a:p>
          <a:p>
            <a:pPr marL="0" indent="0">
              <a:buNone/>
            </a:pPr>
            <a:r>
              <a:rPr lang="zh-TW" altLang="en-US" sz="2400" dirty="0">
                <a:latin typeface="微軟正黑體" panose="020B0604030504040204" pitchFamily="34" charset="-120"/>
                <a:ea typeface="微軟正黑體" panose="020B0604030504040204" pitchFamily="34" charset="-120"/>
              </a:rPr>
              <a:t>    </a:t>
            </a:r>
            <a:endParaRPr lang="zh-TW" altLang="en-US" sz="2400" dirty="0">
              <a:latin typeface="微軟正黑體" panose="020B0604030504040204" pitchFamily="34" charset="-120"/>
            </a:endParaRPr>
          </a:p>
          <a:p>
            <a:pPr marL="0" lvl="0" indent="0">
              <a:buNone/>
            </a:pPr>
            <a:r>
              <a:rPr lang="zh-TW" altLang="en-US" sz="2400" dirty="0">
                <a:latin typeface="微軟正黑體" panose="020B0604030504040204" pitchFamily="34" charset="-120"/>
              </a:rPr>
              <a:t>   </a:t>
            </a: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2</a:t>
            </a:r>
            <a:r>
              <a:rPr lang="zh-TW" altLang="en-US" sz="2400" dirty="0">
                <a:solidFill>
                  <a:prstClr val="black"/>
                </a:solidFill>
                <a:latin typeface="微軟正黑體" panose="020B0604030504040204" pitchFamily="34" charset="-120"/>
              </a:rPr>
              <a:t>、</a:t>
            </a:r>
            <a:r>
              <a:rPr lang="zh-TW" altLang="en-US" sz="2400" dirty="0">
                <a:solidFill>
                  <a:srgbClr val="0000FF"/>
                </a:solidFill>
                <a:latin typeface="微軟正黑體" panose="020B0604030504040204" pitchFamily="34" charset="-120"/>
              </a:rPr>
              <a:t>候補</a:t>
            </a:r>
            <a:r>
              <a:rPr lang="zh-TW" altLang="en-US" sz="2400" dirty="0">
                <a:solidFill>
                  <a:prstClr val="black"/>
                </a:solidFill>
                <a:latin typeface="微軟正黑體" panose="020B0604030504040204" pitchFamily="34" charset="-120"/>
              </a:rPr>
              <a:t>代表各領域各</a:t>
            </a:r>
            <a:r>
              <a:rPr lang="en-US" altLang="zh-TW" sz="2400" dirty="0">
                <a:solidFill>
                  <a:prstClr val="black"/>
                </a:solidFill>
                <a:latin typeface="微軟正黑體" panose="020B0604030504040204" pitchFamily="34" charset="-120"/>
              </a:rPr>
              <a:t>2</a:t>
            </a:r>
            <a:r>
              <a:rPr lang="zh-TW" altLang="en-US" sz="2400" dirty="0">
                <a:solidFill>
                  <a:prstClr val="black"/>
                </a:solidFill>
                <a:latin typeface="微軟正黑體" panose="020B0604030504040204" pitchFamily="34" charset="-120"/>
              </a:rPr>
              <a:t>人，以當選教師代表外最高票者代</a:t>
            </a:r>
            <a:endParaRPr lang="en-US" altLang="zh-TW" sz="2400" dirty="0">
              <a:solidFill>
                <a:prstClr val="black"/>
              </a:solidFill>
              <a:latin typeface="微軟正黑體" panose="020B0604030504040204" pitchFamily="34" charset="-120"/>
            </a:endParaRPr>
          </a:p>
          <a:p>
            <a:pPr marL="0" lvl="0" indent="0">
              <a:buNone/>
            </a:pPr>
            <a:r>
              <a:rPr lang="zh-TW" altLang="en-US" sz="2400" dirty="0">
                <a:solidFill>
                  <a:prstClr val="black"/>
                </a:solidFill>
                <a:latin typeface="微軟正黑體" panose="020B0604030504040204" pitchFamily="34" charset="-120"/>
              </a:rPr>
              <a:t>          表之。</a:t>
            </a: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3</a:t>
            </a:r>
            <a:r>
              <a:rPr lang="zh-TW" altLang="en-US" sz="2400" dirty="0">
                <a:solidFill>
                  <a:prstClr val="black"/>
                </a:solidFill>
                <a:latin typeface="微軟正黑體" panose="020B0604030504040204" pitchFamily="34" charset="-120"/>
              </a:rPr>
              <a:t>、本會</a:t>
            </a:r>
            <a:r>
              <a:rPr lang="zh-TW" altLang="en-US" sz="2400" dirty="0">
                <a:solidFill>
                  <a:srgbClr val="0000FF"/>
                </a:solidFill>
                <a:latin typeface="微軟正黑體" panose="020B0604030504040204" pitchFamily="34" charset="-120"/>
              </a:rPr>
              <a:t>任一性別委員人數不得少於委員總額</a:t>
            </a:r>
            <a:r>
              <a:rPr lang="en-US" altLang="zh-TW" sz="2400" dirty="0">
                <a:solidFill>
                  <a:srgbClr val="0000FF"/>
                </a:solidFill>
                <a:latin typeface="微軟正黑體" panose="020B0604030504040204" pitchFamily="34" charset="-120"/>
              </a:rPr>
              <a:t>1/3</a:t>
            </a:r>
            <a:r>
              <a:rPr lang="zh-TW" altLang="en-US" sz="2400" dirty="0">
                <a:solidFill>
                  <a:srgbClr val="0000FF"/>
                </a:solidFill>
                <a:latin typeface="微軟正黑體" panose="020B0604030504040204" pitchFamily="34" charset="-120"/>
              </a:rPr>
              <a:t>以上</a:t>
            </a:r>
            <a:r>
              <a:rPr lang="zh-TW" altLang="en-US" sz="2400" dirty="0">
                <a:solidFill>
                  <a:prstClr val="black"/>
                </a:solidFill>
                <a:latin typeface="微軟正黑體" panose="020B0604030504040204" pitchFamily="34" charset="-120"/>
              </a:rPr>
              <a:t>。</a:t>
            </a:r>
            <a:endParaRPr lang="en-US" altLang="zh-TW" sz="2400" dirty="0">
              <a:solidFill>
                <a:prstClr val="black"/>
              </a:solidFill>
              <a:latin typeface="微軟正黑體" panose="020B0604030504040204" pitchFamily="34" charset="-120"/>
            </a:endParaRP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4</a:t>
            </a:r>
            <a:r>
              <a:rPr lang="zh-TW" altLang="en-US" sz="2400" dirty="0">
                <a:solidFill>
                  <a:prstClr val="black"/>
                </a:solidFill>
                <a:latin typeface="微軟正黑體" panose="020B0604030504040204" pitchFamily="34" charset="-120"/>
              </a:rPr>
              <a:t>、本會委員中</a:t>
            </a:r>
            <a:r>
              <a:rPr lang="zh-TW" altLang="en-US" sz="2400" dirty="0">
                <a:solidFill>
                  <a:srgbClr val="0000FF"/>
                </a:solidFill>
                <a:latin typeface="微軟正黑體" panose="020B0604030504040204" pitchFamily="34" charset="-120"/>
              </a:rPr>
              <a:t>未兼行政之教師不得少於委員總額之</a:t>
            </a:r>
            <a:r>
              <a:rPr lang="en-US" altLang="zh-TW" sz="2400" dirty="0">
                <a:solidFill>
                  <a:srgbClr val="0000FF"/>
                </a:solidFill>
                <a:latin typeface="微軟正黑體" panose="020B0604030504040204" pitchFamily="34" charset="-120"/>
              </a:rPr>
              <a:t>1/2</a:t>
            </a:r>
            <a:r>
              <a:rPr lang="zh-TW" altLang="en-US" sz="2400" dirty="0">
                <a:solidFill>
                  <a:prstClr val="black"/>
                </a:solidFill>
                <a:latin typeface="微軟正黑體" panose="020B0604030504040204" pitchFamily="34" charset="-120"/>
              </a:rPr>
              <a:t>。   </a:t>
            </a:r>
            <a:r>
              <a:rPr lang="zh-TW" altLang="en-US" sz="2400" dirty="0">
                <a:latin typeface="微軟正黑體" panose="020B0604030504040204" pitchFamily="34" charset="-120"/>
              </a:rPr>
              <a:t>    </a:t>
            </a:r>
            <a:endParaRPr lang="en-US" altLang="zh-TW" sz="2400" dirty="0">
              <a:latin typeface="微軟正黑體" panose="020B0604030504040204" pitchFamily="34" charset="-120"/>
            </a:endParaRPr>
          </a:p>
          <a:p>
            <a:pPr marL="0" lv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5.</a:t>
            </a:r>
            <a:r>
              <a:rPr lang="zh-TW" altLang="en-US" sz="2400" dirty="0">
                <a:latin typeface="微軟正黑體" panose="020B0604030504040204" pitchFamily="34" charset="-120"/>
              </a:rPr>
              <a:t>委員之任期自當年</a:t>
            </a:r>
            <a:r>
              <a:rPr lang="en-US" altLang="zh-TW" sz="2400" dirty="0">
                <a:latin typeface="微軟正黑體" panose="020B0604030504040204" pitchFamily="34" charset="-120"/>
              </a:rPr>
              <a:t>9</a:t>
            </a:r>
            <a:r>
              <a:rPr lang="zh-TW" altLang="en-US" sz="2400" dirty="0">
                <a:latin typeface="微軟正黑體" panose="020B0604030504040204" pitchFamily="34" charset="-120"/>
              </a:rPr>
              <a:t>月</a:t>
            </a:r>
            <a:r>
              <a:rPr lang="en-US" altLang="zh-TW" sz="2400" dirty="0">
                <a:latin typeface="微軟正黑體" panose="020B0604030504040204" pitchFamily="34" charset="-120"/>
              </a:rPr>
              <a:t>1</a:t>
            </a:r>
            <a:r>
              <a:rPr lang="zh-TW" altLang="en-US" sz="2400" dirty="0">
                <a:latin typeface="微軟正黑體" panose="020B0604030504040204" pitchFamily="34" charset="-120"/>
              </a:rPr>
              <a:t>日至次年</a:t>
            </a:r>
            <a:r>
              <a:rPr lang="en-US" altLang="zh-TW" sz="2400" dirty="0">
                <a:latin typeface="微軟正黑體" panose="020B0604030504040204" pitchFamily="34" charset="-120"/>
              </a:rPr>
              <a:t>8</a:t>
            </a:r>
            <a:r>
              <a:rPr lang="zh-TW" altLang="en-US" sz="2400" dirty="0">
                <a:latin typeface="微軟正黑體" panose="020B0604030504040204" pitchFamily="34" charset="-120"/>
              </a:rPr>
              <a:t>月</a:t>
            </a:r>
            <a:r>
              <a:rPr lang="en-US" altLang="zh-TW" sz="2400" dirty="0">
                <a:latin typeface="微軟正黑體" panose="020B0604030504040204" pitchFamily="34" charset="-120"/>
              </a:rPr>
              <a:t>31</a:t>
            </a:r>
            <a:r>
              <a:rPr lang="zh-TW" altLang="en-US" sz="2400" dirty="0">
                <a:latin typeface="微軟正黑體" panose="020B0604030504040204" pitchFamily="34" charset="-120"/>
              </a:rPr>
              <a:t>日止。</a:t>
            </a:r>
          </a:p>
          <a:p>
            <a:pPr marL="0" lvl="0" indent="0">
              <a:buNone/>
            </a:pPr>
            <a:endParaRPr lang="en-US" altLang="zh-TW"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46303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683568" y="1664804"/>
            <a:ext cx="8352928" cy="3528392"/>
          </a:xfrm>
        </p:spPr>
        <p:txBody>
          <a:bodyPr>
            <a:noAutofit/>
          </a:bodyPr>
          <a:lstStyle/>
          <a:p>
            <a:pPr marL="0" indent="0">
              <a:buNone/>
            </a:pPr>
            <a:r>
              <a:rPr lang="zh-TW" altLang="en-US" sz="2400" dirty="0">
                <a:latin typeface="微軟正黑體" panose="020B0604030504040204" pitchFamily="34" charset="-120"/>
              </a:rPr>
              <a:t>三、委員產生：</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a:t>
            </a:r>
            <a:r>
              <a:rPr lang="zh-TW" altLang="en-US" sz="2400" dirty="0">
                <a:latin typeface="微軟正黑體" panose="020B0604030504040204" pitchFamily="34" charset="-120"/>
              </a:rPr>
              <a:t>一</a:t>
            </a:r>
            <a:r>
              <a:rPr lang="en-US" altLang="zh-TW" sz="2400" dirty="0">
                <a:latin typeface="微軟正黑體" panose="020B0604030504040204" pitchFamily="34" charset="-120"/>
              </a:rPr>
              <a:t>)</a:t>
            </a:r>
            <a:r>
              <a:rPr lang="zh-TW" altLang="en-US" sz="2400" dirty="0">
                <a:latin typeface="微軟正黑體" panose="020B0604030504040204" pitchFamily="34" charset="-120"/>
              </a:rPr>
              <a:t>  票選委員選舉日期：</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每學年度</a:t>
            </a:r>
            <a:r>
              <a:rPr lang="zh-TW" altLang="en-US" sz="2400" dirty="0">
                <a:solidFill>
                  <a:srgbClr val="0000FF"/>
                </a:solidFill>
                <a:latin typeface="微軟正黑體" panose="020B0604030504040204" pitchFamily="34" charset="-120"/>
              </a:rPr>
              <a:t>第一學期期初校務會議</a:t>
            </a:r>
            <a:r>
              <a:rPr lang="zh-TW" altLang="en-US" sz="2400" dirty="0">
                <a:latin typeface="微軟正黑體" panose="020B0604030504040204" pitchFamily="34" charset="-120"/>
              </a:rPr>
              <a:t>辦理。      </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a:t>
            </a:r>
            <a:r>
              <a:rPr lang="en-US" altLang="zh-TW" sz="2400" dirty="0">
                <a:latin typeface="微軟正黑體" panose="020B0604030504040204" pitchFamily="34" charset="-120"/>
              </a:rPr>
              <a:t>(</a:t>
            </a:r>
            <a:r>
              <a:rPr lang="zh-TW" altLang="en-US" sz="2400" dirty="0">
                <a:latin typeface="微軟正黑體" panose="020B0604030504040204" pitchFamily="34" charset="-120"/>
              </a:rPr>
              <a:t>二</a:t>
            </a:r>
            <a:r>
              <a:rPr lang="en-US" altLang="zh-TW" sz="2400" dirty="0">
                <a:latin typeface="微軟正黑體" panose="020B0604030504040204" pitchFamily="34" charset="-120"/>
              </a:rPr>
              <a:t>)</a:t>
            </a:r>
            <a:r>
              <a:rPr lang="zh-TW" altLang="en-US" sz="2400" dirty="0">
                <a:latin typeface="微軟正黑體" panose="020B0604030504040204" pitchFamily="34" charset="-120"/>
              </a:rPr>
              <a:t>  選舉方式：</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以限制連記及無記名方式，依各科分配人數，由全體</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專任教師選</a:t>
            </a:r>
            <a:r>
              <a:rPr lang="en-US" altLang="zh-TW" sz="2400" dirty="0">
                <a:latin typeface="微軟正黑體" panose="020B0604030504040204" pitchFamily="34" charset="-120"/>
              </a:rPr>
              <a:t>(</a:t>
            </a:r>
            <a:r>
              <a:rPr lang="zh-TW" altLang="en-US" sz="2400" dirty="0">
                <a:latin typeface="微軟正黑體" panose="020B0604030504040204" pitchFamily="34" charset="-120"/>
              </a:rPr>
              <a:t>推</a:t>
            </a:r>
            <a:r>
              <a:rPr lang="en-US" altLang="zh-TW" sz="2400" dirty="0">
                <a:latin typeface="微軟正黑體" panose="020B0604030504040204" pitchFamily="34" charset="-120"/>
              </a:rPr>
              <a:t>)</a:t>
            </a:r>
            <a:r>
              <a:rPr lang="zh-TW" altLang="en-US" sz="2400" dirty="0">
                <a:latin typeface="微軟正黑體" panose="020B0604030504040204" pitchFamily="34" charset="-120"/>
              </a:rPr>
              <a:t>舉之；  限制連記額數於圈選時不得超</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過應選名額之二分之一。</a:t>
            </a:r>
            <a:r>
              <a:rPr lang="en-US" altLang="zh-TW" sz="2400" dirty="0">
                <a:latin typeface="微軟正黑體" panose="020B0604030504040204" pitchFamily="34" charset="-120"/>
              </a:rPr>
              <a:t>(</a:t>
            </a:r>
            <a:r>
              <a:rPr lang="zh-TW" altLang="en-US" sz="2400" dirty="0">
                <a:latin typeface="微軟正黑體" panose="020B0604030504040204" pitchFamily="34" charset="-120"/>
              </a:rPr>
              <a:t>亦即</a:t>
            </a:r>
            <a:r>
              <a:rPr lang="en-US" altLang="zh-TW" sz="2400" dirty="0">
                <a:solidFill>
                  <a:srgbClr val="0000FF"/>
                </a:solidFill>
                <a:latin typeface="微軟正黑體" panose="020B0604030504040204" pitchFamily="34" charset="-120"/>
              </a:rPr>
              <a:t>1</a:t>
            </a:r>
            <a:r>
              <a:rPr lang="zh-TW" altLang="en-US" sz="2400" dirty="0">
                <a:solidFill>
                  <a:srgbClr val="0000FF"/>
                </a:solidFill>
                <a:latin typeface="微軟正黑體" panose="020B0604030504040204" pitchFamily="34" charset="-120"/>
              </a:rPr>
              <a:t>人圈選</a:t>
            </a:r>
            <a:r>
              <a:rPr lang="en-US" altLang="zh-TW" sz="2400" dirty="0">
                <a:solidFill>
                  <a:srgbClr val="0000FF"/>
                </a:solidFill>
                <a:latin typeface="微軟正黑體" panose="020B0604030504040204" pitchFamily="34" charset="-120"/>
              </a:rPr>
              <a:t>8</a:t>
            </a:r>
            <a:r>
              <a:rPr lang="zh-TW" altLang="en-US" sz="2400" dirty="0">
                <a:solidFill>
                  <a:srgbClr val="0000FF"/>
                </a:solidFill>
                <a:latin typeface="微軟正黑體" panose="020B0604030504040204" pitchFamily="34" charset="-120"/>
              </a:rPr>
              <a:t>票</a:t>
            </a:r>
            <a:r>
              <a:rPr lang="en-US" altLang="zh-TW" sz="2400" dirty="0">
                <a:latin typeface="微軟正黑體" panose="020B0604030504040204" pitchFamily="34" charset="-120"/>
              </a:rPr>
              <a:t>)</a:t>
            </a:r>
            <a:endParaRPr lang="zh-TW" altLang="en-US" sz="2400" dirty="0">
              <a:latin typeface="微軟正黑體" panose="020B0604030504040204" pitchFamily="34" charset="-120"/>
            </a:endParaRPr>
          </a:p>
          <a:p>
            <a:pPr marL="0" indent="0">
              <a:buNone/>
            </a:pPr>
            <a:r>
              <a:rPr lang="zh-TW" altLang="en-US" sz="2200" dirty="0">
                <a:latin typeface="微軟正黑體" panose="020B0604030504040204" pitchFamily="34" charset="-120"/>
                <a:ea typeface="微軟正黑體" panose="020B0604030504040204" pitchFamily="34" charset="-120"/>
              </a:rPr>
              <a:t>    </a:t>
            </a:r>
            <a:endParaRPr lang="zh-TW" altLang="en-US" sz="2200" dirty="0">
              <a:latin typeface="微軟正黑體" panose="020B0604030504040204" pitchFamily="34" charset="-120"/>
            </a:endParaRPr>
          </a:p>
          <a:p>
            <a:pPr marL="0" lvl="0" indent="0">
              <a:buNone/>
            </a:pPr>
            <a:r>
              <a:rPr lang="zh-TW" altLang="en-US" sz="2200" dirty="0">
                <a:latin typeface="微軟正黑體" panose="020B0604030504040204" pitchFamily="34" charset="-120"/>
              </a:rPr>
              <a:t>   </a:t>
            </a: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740575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683568" y="1628800"/>
            <a:ext cx="8352928" cy="4099593"/>
          </a:xfrm>
        </p:spPr>
        <p:txBody>
          <a:bodyPr>
            <a:noAutofit/>
          </a:bodyPr>
          <a:lstStyle/>
          <a:p>
            <a:pPr marL="0" indent="0">
              <a:buNone/>
            </a:pPr>
            <a:r>
              <a:rPr lang="zh-TW" altLang="en-US" sz="2400" dirty="0">
                <a:latin typeface="微軟正黑體" panose="020B0604030504040204" pitchFamily="34" charset="-120"/>
              </a:rPr>
              <a:t>四、委員任務：</a:t>
            </a:r>
            <a:endParaRPr lang="en-US" altLang="zh-TW" sz="2400" dirty="0">
              <a:latin typeface="微軟正黑體" panose="020B0604030504040204" pitchFamily="34" charset="-120"/>
            </a:endParaRPr>
          </a:p>
          <a:p>
            <a:pPr marL="0" indent="0">
              <a:buNone/>
            </a:pPr>
            <a:r>
              <a:rPr lang="zh-TW" altLang="en-US" sz="2400" dirty="0">
                <a:latin typeface="微軟正黑體" panose="020B0604030504040204" pitchFamily="34" charset="-120"/>
              </a:rPr>
              <a:t>   </a:t>
            </a:r>
            <a:r>
              <a:rPr lang="zh-TW" altLang="en-US" sz="2400" dirty="0">
                <a:latin typeface="微軟正黑體" panose="020B0604030504040204" pitchFamily="34" charset="-120"/>
                <a:ea typeface="微軟正黑體" panose="020B0604030504040204" pitchFamily="34" charset="-120"/>
              </a:rPr>
              <a:t>    </a:t>
            </a:r>
            <a:endParaRPr lang="zh-TW" altLang="en-US" sz="2400" dirty="0">
              <a:latin typeface="微軟正黑體" panose="020B0604030504040204" pitchFamily="34" charset="-120"/>
            </a:endParaRPr>
          </a:p>
          <a:p>
            <a:pPr marL="0" lvl="0" indent="0">
              <a:buNone/>
            </a:pPr>
            <a:r>
              <a:rPr lang="zh-TW" altLang="en-US" sz="2400" dirty="0">
                <a:latin typeface="微軟正黑體" panose="020B0604030504040204" pitchFamily="34" charset="-120"/>
              </a:rPr>
              <a:t>   </a:t>
            </a: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一</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教師</a:t>
            </a:r>
            <a:r>
              <a:rPr lang="zh-TW" altLang="en-US" sz="2400" dirty="0">
                <a:solidFill>
                  <a:srgbClr val="0000FF"/>
                </a:solidFill>
                <a:latin typeface="微軟正黑體" panose="020B0604030504040204" pitchFamily="34" charset="-120"/>
              </a:rPr>
              <a:t>初聘、續聘及長期聘任</a:t>
            </a:r>
            <a:r>
              <a:rPr lang="zh-TW" altLang="en-US" sz="2400" dirty="0">
                <a:solidFill>
                  <a:prstClr val="black"/>
                </a:solidFill>
                <a:latin typeface="微軟正黑體" panose="020B0604030504040204" pitchFamily="34" charset="-120"/>
              </a:rPr>
              <a:t>之審查。</a:t>
            </a: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二</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教師</a:t>
            </a:r>
            <a:r>
              <a:rPr lang="zh-TW" altLang="en-US" sz="2400" dirty="0">
                <a:solidFill>
                  <a:srgbClr val="0000FF"/>
                </a:solidFill>
                <a:latin typeface="微軟正黑體" panose="020B0604030504040204" pitchFamily="34" charset="-120"/>
              </a:rPr>
              <a:t>長期聘任聘期之訂定</a:t>
            </a:r>
            <a:r>
              <a:rPr lang="zh-TW" altLang="en-US" sz="2400" dirty="0">
                <a:solidFill>
                  <a:prstClr val="black"/>
                </a:solidFill>
                <a:latin typeface="微軟正黑體" panose="020B0604030504040204" pitchFamily="34" charset="-120"/>
              </a:rPr>
              <a:t>。</a:t>
            </a: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三</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教師</a:t>
            </a:r>
            <a:r>
              <a:rPr lang="zh-TW" altLang="en-US" sz="2400" dirty="0">
                <a:solidFill>
                  <a:srgbClr val="0000FF"/>
                </a:solidFill>
                <a:latin typeface="微軟正黑體" panose="020B0604030504040204" pitchFamily="34" charset="-120"/>
              </a:rPr>
              <a:t>解聘、不續聘、停聘及資遣</a:t>
            </a:r>
            <a:r>
              <a:rPr lang="zh-TW" altLang="en-US" sz="2400" dirty="0">
                <a:solidFill>
                  <a:prstClr val="black"/>
                </a:solidFill>
                <a:latin typeface="微軟正黑體" panose="020B0604030504040204" pitchFamily="34" charset="-120"/>
              </a:rPr>
              <a:t>之審議。</a:t>
            </a: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四</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教師</a:t>
            </a:r>
            <a:r>
              <a:rPr lang="zh-TW" altLang="en-US" sz="2400" dirty="0">
                <a:solidFill>
                  <a:srgbClr val="0000FF"/>
                </a:solidFill>
                <a:latin typeface="微軟正黑體" panose="020B0604030504040204" pitchFamily="34" charset="-120"/>
              </a:rPr>
              <a:t>違反教師法規定之義務及聘約</a:t>
            </a:r>
            <a:r>
              <a:rPr lang="zh-TW" altLang="en-US" sz="2400" dirty="0">
                <a:solidFill>
                  <a:prstClr val="black"/>
                </a:solidFill>
                <a:latin typeface="微軟正黑體" panose="020B0604030504040204" pitchFamily="34" charset="-120"/>
              </a:rPr>
              <a:t>之審議。</a:t>
            </a:r>
          </a:p>
          <a:p>
            <a:pPr marL="0" lv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五</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其他</a:t>
            </a:r>
            <a:r>
              <a:rPr lang="zh-TW" altLang="en-US" sz="2400" dirty="0">
                <a:solidFill>
                  <a:srgbClr val="0000FF"/>
                </a:solidFill>
                <a:latin typeface="微軟正黑體" panose="020B0604030504040204" pitchFamily="34" charset="-120"/>
              </a:rPr>
              <a:t>依法令應經本會審議</a:t>
            </a:r>
            <a:r>
              <a:rPr lang="zh-TW" altLang="en-US" sz="2400" dirty="0">
                <a:solidFill>
                  <a:prstClr val="black"/>
                </a:solidFill>
                <a:latin typeface="微軟正黑體" panose="020B0604030504040204" pitchFamily="34" charset="-120"/>
              </a:rPr>
              <a:t>之事項。</a:t>
            </a:r>
          </a:p>
          <a:p>
            <a:pPr marL="0" lvl="0" indent="0">
              <a:buNone/>
            </a:pP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742271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323528" y="1628800"/>
            <a:ext cx="8712968" cy="4329187"/>
          </a:xfrm>
        </p:spPr>
        <p:txBody>
          <a:bodyPr>
            <a:noAutofit/>
          </a:bodyPr>
          <a:lstStyle/>
          <a:p>
            <a:pPr marL="0" indent="0">
              <a:buNone/>
            </a:pPr>
            <a:r>
              <a:rPr lang="zh-TW" altLang="en-US" sz="2200" dirty="0">
                <a:latin typeface="微軟正黑體" panose="020B0604030504040204" pitchFamily="34" charset="-120"/>
              </a:rPr>
              <a:t>五、另行</a:t>
            </a:r>
            <a:r>
              <a:rPr lang="zh-TW" altLang="en-US" sz="2200" dirty="0">
                <a:solidFill>
                  <a:srgbClr val="0000FF"/>
                </a:solidFill>
                <a:latin typeface="微軟正黑體" panose="020B0604030504040204" pitchFamily="34" charset="-120"/>
              </a:rPr>
              <a:t>增聘校外學者專家</a:t>
            </a:r>
            <a:r>
              <a:rPr lang="zh-TW" altLang="en-US" sz="2200" dirty="0">
                <a:latin typeface="微軟正黑體" panose="020B0604030504040204" pitchFamily="34" charset="-120"/>
              </a:rPr>
              <a:t>擔任本會委員：</a:t>
            </a:r>
            <a:endParaRPr lang="en-US" altLang="zh-TW" sz="2200" dirty="0">
              <a:latin typeface="微軟正黑體" panose="020B0604030504040204" pitchFamily="34" charset="-120"/>
            </a:endParaRPr>
          </a:p>
          <a:p>
            <a:pPr marL="0" indent="0">
              <a:buNone/>
            </a:pPr>
            <a:endParaRPr lang="en-US" altLang="zh-TW" sz="2200" dirty="0">
              <a:latin typeface="微軟正黑體" panose="020B0604030504040204" pitchFamily="34" charset="-120"/>
            </a:endParaRPr>
          </a:p>
          <a:p>
            <a:pPr marL="0" indent="0">
              <a:buNone/>
            </a:pPr>
            <a:r>
              <a:rPr lang="zh-TW" altLang="en-US" sz="2200" dirty="0">
                <a:latin typeface="微軟正黑體" panose="020B0604030504040204" pitchFamily="34" charset="-120"/>
              </a:rPr>
              <a:t>   </a:t>
            </a:r>
            <a:r>
              <a:rPr lang="zh-TW" altLang="en-US" sz="2200" dirty="0">
                <a:latin typeface="微軟正黑體" panose="020B0604030504040204" pitchFamily="34" charset="-120"/>
                <a:ea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一</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有處理以下情形之一者，必須由教育部國民及學前教育署建</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置之教評會人才庫遴聘之。</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14</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7</a:t>
            </a:r>
            <a:r>
              <a:rPr lang="zh-TW" altLang="en-US" sz="2200" dirty="0">
                <a:solidFill>
                  <a:srgbClr val="0000FF"/>
                </a:solidFill>
                <a:latin typeface="微軟正黑體" panose="020B0604030504040204" pitchFamily="34" charset="-120"/>
              </a:rPr>
              <a:t>款</a:t>
            </a:r>
            <a:r>
              <a:rPr lang="zh-TW" altLang="en-US" sz="2200" dirty="0">
                <a:solidFill>
                  <a:prstClr val="black"/>
                </a:solidFill>
                <a:latin typeface="微軟正黑體" panose="020B0604030504040204" pitchFamily="34" charset="-120"/>
                <a:sym typeface="Wingdings" panose="05000000000000000000" pitchFamily="2" charset="2"/>
              </a:rPr>
              <a:t>：</a:t>
            </a:r>
            <a:r>
              <a:rPr lang="en-US" altLang="zh-TW" sz="2200" dirty="0">
                <a:solidFill>
                  <a:prstClr val="black"/>
                </a:solidFill>
                <a:latin typeface="微軟正黑體" panose="020B0604030504040204" pitchFamily="34" charset="-120"/>
                <a:sym typeface="Wingdings" panose="05000000000000000000" pitchFamily="2" charset="2"/>
              </a:rPr>
              <a:t>(</a:t>
            </a:r>
            <a:r>
              <a:rPr lang="zh-TW" altLang="en-US" sz="2200" dirty="0">
                <a:solidFill>
                  <a:prstClr val="black"/>
                </a:solidFill>
                <a:latin typeface="微軟正黑體" panose="020B0604030504040204" pitchFamily="34" charset="-120"/>
                <a:sym typeface="Wingdings" panose="05000000000000000000" pitchFamily="2" charset="2"/>
              </a:rPr>
              <a:t>對兒童及少年不利，情節嚴重</a:t>
            </a:r>
            <a:r>
              <a:rPr lang="en-US" altLang="zh-TW" sz="2200" dirty="0">
                <a:solidFill>
                  <a:prstClr val="black"/>
                </a:solidFill>
                <a:latin typeface="微軟正黑體" panose="020B0604030504040204" pitchFamily="34" charset="-120"/>
              </a:rPr>
              <a:t>)</a:t>
            </a: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2.</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14</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10</a:t>
            </a:r>
            <a:r>
              <a:rPr lang="zh-TW" altLang="en-US" sz="2200" dirty="0">
                <a:solidFill>
                  <a:srgbClr val="0000FF"/>
                </a:solidFill>
                <a:latin typeface="微軟正黑體" panose="020B0604030504040204" pitchFamily="34" charset="-120"/>
              </a:rPr>
              <a:t>款</a:t>
            </a:r>
            <a:r>
              <a:rPr lang="zh-TW" altLang="en-US" sz="2200" dirty="0">
                <a:solidFill>
                  <a:prstClr val="black"/>
                </a:solidFill>
                <a:latin typeface="微軟正黑體" panose="020B0604030504040204" pitchFamily="34" charset="-120"/>
              </a:rPr>
              <a:t>：</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體罰或霸凌學生，情節嚴重</a:t>
            </a:r>
            <a:r>
              <a:rPr lang="en-US" altLang="zh-TW" sz="2200" dirty="0">
                <a:solidFill>
                  <a:prstClr val="black"/>
                </a:solidFill>
                <a:latin typeface="微軟正黑體" panose="020B0604030504040204" pitchFamily="34" charset="-120"/>
              </a:rPr>
              <a:t>)</a:t>
            </a: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3.</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15</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3</a:t>
            </a:r>
            <a:r>
              <a:rPr lang="zh-TW" altLang="en-US" sz="2200" dirty="0">
                <a:solidFill>
                  <a:srgbClr val="0000FF"/>
                </a:solidFill>
                <a:latin typeface="微軟正黑體" panose="020B0604030504040204" pitchFamily="34" charset="-120"/>
              </a:rPr>
              <a:t>款</a:t>
            </a:r>
            <a:r>
              <a:rPr lang="zh-TW" altLang="en-US" sz="2200" dirty="0">
                <a:solidFill>
                  <a:prstClr val="black"/>
                </a:solidFill>
                <a:latin typeface="微軟正黑體" panose="020B0604030504040204" pitchFamily="34" charset="-120"/>
                <a:sym typeface="Wingdings" panose="05000000000000000000" pitchFamily="2" charset="2"/>
              </a:rPr>
              <a:t>：</a:t>
            </a:r>
            <a:r>
              <a:rPr lang="en-US" altLang="zh-TW" sz="2200" dirty="0">
                <a:solidFill>
                  <a:prstClr val="black"/>
                </a:solidFill>
                <a:latin typeface="微軟正黑體" panose="020B0604030504040204" pitchFamily="34" charset="-120"/>
                <a:sym typeface="Wingdings" panose="05000000000000000000" pitchFamily="2" charset="2"/>
              </a:rPr>
              <a:t>(</a:t>
            </a:r>
            <a:r>
              <a:rPr lang="zh-TW" altLang="en-US" sz="2200" dirty="0">
                <a:solidFill>
                  <a:prstClr val="black"/>
                </a:solidFill>
                <a:latin typeface="微軟正黑體" panose="020B0604030504040204" pitchFamily="34" charset="-120"/>
              </a:rPr>
              <a:t>體罰或霸凌學生，有解聘必要</a:t>
            </a:r>
            <a:r>
              <a:rPr lang="en-US" altLang="zh-TW" sz="2200" dirty="0">
                <a:solidFill>
                  <a:prstClr val="black"/>
                </a:solidFill>
                <a:latin typeface="微軟正黑體" panose="020B0604030504040204" pitchFamily="34" charset="-120"/>
              </a:rPr>
              <a:t>)</a:t>
            </a: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4.</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15</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4</a:t>
            </a:r>
            <a:r>
              <a:rPr lang="zh-TW" altLang="en-US" sz="2200" dirty="0">
                <a:solidFill>
                  <a:srgbClr val="0000FF"/>
                </a:solidFill>
                <a:latin typeface="微軟正黑體" panose="020B0604030504040204" pitchFamily="34" charset="-120"/>
              </a:rPr>
              <a:t>款</a:t>
            </a:r>
            <a:r>
              <a:rPr lang="zh-TW" altLang="en-US" sz="2200" dirty="0">
                <a:solidFill>
                  <a:prstClr val="black"/>
                </a:solidFill>
                <a:latin typeface="微軟正黑體" panose="020B0604030504040204" pitchFamily="34" charset="-120"/>
              </a:rPr>
              <a:t>：</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對兒童及少年不利，有解聘必要</a:t>
            </a:r>
            <a:r>
              <a:rPr lang="en-US" altLang="zh-TW" sz="2200" dirty="0">
                <a:solidFill>
                  <a:prstClr val="black"/>
                </a:solidFill>
                <a:latin typeface="微軟正黑體" panose="020B0604030504040204" pitchFamily="34" charset="-120"/>
              </a:rPr>
              <a:t>)</a:t>
            </a: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42293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323528" y="1273622"/>
            <a:ext cx="8712968" cy="4891682"/>
          </a:xfrm>
        </p:spPr>
        <p:txBody>
          <a:bodyPr>
            <a:noAutofit/>
          </a:bodyPr>
          <a:lstStyle/>
          <a:p>
            <a:pPr marL="0" indent="0">
              <a:buNone/>
            </a:pPr>
            <a:r>
              <a:rPr lang="zh-TW" altLang="en-US" sz="2200" dirty="0">
                <a:latin typeface="微軟正黑體" panose="020B0604030504040204" pitchFamily="34" charset="-120"/>
              </a:rPr>
              <a:t>五、另行增聘校外學者專家擔任本會委員：</a:t>
            </a:r>
            <a:endParaRPr lang="en-US" altLang="zh-TW" sz="2200" dirty="0">
              <a:latin typeface="微軟正黑體" panose="020B0604030504040204" pitchFamily="34" charset="-120"/>
            </a:endParaRPr>
          </a:p>
          <a:p>
            <a:pPr marL="0" indent="0">
              <a:buNone/>
            </a:pPr>
            <a:endParaRPr lang="en-US" altLang="zh-TW" sz="2200" dirty="0">
              <a:latin typeface="微軟正黑體" panose="020B0604030504040204" pitchFamily="34" charset="-120"/>
            </a:endParaRPr>
          </a:p>
          <a:p>
            <a:pPr marL="0" indent="0">
              <a:buNone/>
            </a:pPr>
            <a:r>
              <a:rPr lang="zh-TW" altLang="en-US" sz="2200" dirty="0">
                <a:latin typeface="微軟正黑體" panose="020B0604030504040204" pitchFamily="34" charset="-120"/>
              </a:rPr>
              <a:t>   </a:t>
            </a:r>
            <a:r>
              <a:rPr lang="zh-TW" altLang="en-US" sz="2200" dirty="0">
                <a:latin typeface="微軟正黑體" panose="020B0604030504040204" pitchFamily="34" charset="-120"/>
                <a:ea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二</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有處理以下情形之一者，必須自依校園性侵害性騷擾或性霸凌</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防治準則第</a:t>
            </a:r>
            <a:r>
              <a:rPr lang="en-US" altLang="zh-TW" sz="2200" dirty="0">
                <a:solidFill>
                  <a:prstClr val="black"/>
                </a:solidFill>
                <a:latin typeface="微軟正黑體" panose="020B0604030504040204" pitchFamily="34" charset="-120"/>
              </a:rPr>
              <a:t>22</a:t>
            </a:r>
            <a:r>
              <a:rPr lang="zh-TW" altLang="en-US" sz="2200" dirty="0">
                <a:solidFill>
                  <a:prstClr val="black"/>
                </a:solidFill>
                <a:latin typeface="微軟正黑體" panose="020B0604030504040204" pitchFamily="34" charset="-120"/>
              </a:rPr>
              <a:t>條規定建置之校園性侵害性騷擾或性霸凌調查專</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業人才庫遴聘之。</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15</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款</a:t>
            </a:r>
            <a:r>
              <a:rPr lang="zh-TW" altLang="en-US" sz="2200" dirty="0">
                <a:solidFill>
                  <a:srgbClr val="0000FF"/>
                </a:solidFill>
                <a:latin typeface="微軟正黑體" panose="020B0604030504040204" pitchFamily="34" charset="-120"/>
                <a:sym typeface="Wingdings" panose="05000000000000000000" pitchFamily="2" charset="2"/>
              </a:rPr>
              <a:t>：</a:t>
            </a:r>
            <a:endParaRPr lang="en-US" altLang="zh-TW" sz="2200" dirty="0">
              <a:solidFill>
                <a:srgbClr val="0000FF"/>
              </a:solidFill>
              <a:latin typeface="微軟正黑體" panose="020B0604030504040204" pitchFamily="34" charset="-120"/>
              <a:sym typeface="Wingdings" panose="05000000000000000000" pitchFamily="2" charset="2"/>
            </a:endParaRPr>
          </a:p>
          <a:p>
            <a:pPr marL="0" indent="0">
              <a:buNone/>
            </a:pPr>
            <a:r>
              <a:rPr lang="zh-TW" altLang="en-US" sz="2200" dirty="0">
                <a:solidFill>
                  <a:prstClr val="black"/>
                </a:solidFill>
                <a:latin typeface="微軟正黑體" panose="020B0604030504040204" pitchFamily="34" charset="-120"/>
                <a:sym typeface="Wingdings" panose="05000000000000000000" pitchFamily="2" charset="2"/>
              </a:rPr>
              <a:t>            </a:t>
            </a:r>
            <a:r>
              <a:rPr lang="en-US" altLang="zh-TW" sz="2200" dirty="0">
                <a:solidFill>
                  <a:prstClr val="black"/>
                </a:solidFill>
                <a:latin typeface="微軟正黑體" panose="020B0604030504040204" pitchFamily="34" charset="-120"/>
                <a:sym typeface="Wingdings" panose="05000000000000000000" pitchFamily="2" charset="2"/>
              </a:rPr>
              <a:t>(</a:t>
            </a:r>
            <a:r>
              <a:rPr lang="zh-TW" altLang="en-US" sz="2200" dirty="0">
                <a:solidFill>
                  <a:prstClr val="black"/>
                </a:solidFill>
                <a:latin typeface="微軟正黑體" panose="020B0604030504040204" pitchFamily="34" charset="-120"/>
                <a:sym typeface="Wingdings" panose="05000000000000000000" pitchFamily="2" charset="2"/>
              </a:rPr>
              <a:t>經相關委員會調查確認有性騷擾或性霸凌行為，有解聘之必要</a:t>
            </a:r>
            <a:r>
              <a:rPr lang="en-US" altLang="zh-TW" sz="2200" dirty="0">
                <a:solidFill>
                  <a:prstClr val="black"/>
                </a:solidFill>
                <a:latin typeface="微軟正黑體" panose="020B0604030504040204" pitchFamily="34" charset="-120"/>
              </a:rPr>
              <a:t>)</a:t>
            </a: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2.</a:t>
            </a:r>
            <a:r>
              <a:rPr lang="zh-TW" altLang="en-US" sz="2200" dirty="0">
                <a:solidFill>
                  <a:srgbClr val="0000FF"/>
                </a:solidFill>
                <a:latin typeface="微軟正黑體" panose="020B0604030504040204" pitchFamily="34" charset="-120"/>
              </a:rPr>
              <a:t>教師法第</a:t>
            </a:r>
            <a:r>
              <a:rPr lang="en-US" altLang="zh-TW" sz="2200" dirty="0">
                <a:solidFill>
                  <a:srgbClr val="0000FF"/>
                </a:solidFill>
                <a:latin typeface="微軟正黑體" panose="020B0604030504040204" pitchFamily="34" charset="-120"/>
              </a:rPr>
              <a:t>15</a:t>
            </a:r>
            <a:r>
              <a:rPr lang="zh-TW" altLang="en-US" sz="2200" dirty="0">
                <a:solidFill>
                  <a:srgbClr val="0000FF"/>
                </a:solidFill>
                <a:latin typeface="微軟正黑體" panose="020B0604030504040204" pitchFamily="34" charset="-120"/>
              </a:rPr>
              <a:t>條第</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項第</a:t>
            </a:r>
            <a:r>
              <a:rPr lang="en-US" altLang="zh-TW" sz="2200" dirty="0">
                <a:solidFill>
                  <a:srgbClr val="0000FF"/>
                </a:solidFill>
                <a:latin typeface="微軟正黑體" panose="020B0604030504040204" pitchFamily="34" charset="-120"/>
              </a:rPr>
              <a:t>2</a:t>
            </a:r>
            <a:r>
              <a:rPr lang="zh-TW" altLang="en-US" sz="2200" dirty="0">
                <a:solidFill>
                  <a:srgbClr val="0000FF"/>
                </a:solidFill>
                <a:latin typeface="微軟正黑體" panose="020B0604030504040204" pitchFamily="34" charset="-120"/>
              </a:rPr>
              <a:t>款：</a:t>
            </a:r>
            <a:endParaRPr lang="en-US" altLang="zh-TW" sz="2200" dirty="0">
              <a:solidFill>
                <a:srgbClr val="0000FF"/>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受兒童及少年性剝削防制條例規定處罰，或受性騷擾防治法第    </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20</a:t>
            </a:r>
            <a:r>
              <a:rPr lang="zh-TW" altLang="en-US" sz="2200" dirty="0">
                <a:solidFill>
                  <a:prstClr val="black"/>
                </a:solidFill>
                <a:latin typeface="微軟正黑體" panose="020B0604030504040204" pitchFamily="34" charset="-120"/>
              </a:rPr>
              <a:t>條或第</a:t>
            </a:r>
            <a:r>
              <a:rPr lang="en-US" altLang="zh-TW" sz="2200" dirty="0">
                <a:solidFill>
                  <a:prstClr val="black"/>
                </a:solidFill>
                <a:latin typeface="微軟正黑體" panose="020B0604030504040204" pitchFamily="34" charset="-120"/>
              </a:rPr>
              <a:t>25</a:t>
            </a:r>
            <a:r>
              <a:rPr lang="zh-TW" altLang="en-US" sz="2200" dirty="0">
                <a:solidFill>
                  <a:prstClr val="black"/>
                </a:solidFill>
                <a:latin typeface="微軟正黑體" panose="020B0604030504040204" pitchFamily="34" charset="-120"/>
              </a:rPr>
              <a:t>條規定處罰，經學校性別平等教育委員會確認，   </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有解聘之必要。</a:t>
            </a:r>
            <a:r>
              <a:rPr lang="en-US" altLang="zh-TW" sz="2200" dirty="0">
                <a:solidFill>
                  <a:prstClr val="black"/>
                </a:solidFill>
                <a:latin typeface="微軟正黑體" panose="020B0604030504040204" pitchFamily="34" charset="-120"/>
              </a:rPr>
              <a:t>)</a:t>
            </a:r>
          </a:p>
          <a:p>
            <a:pPr marL="0" indent="0">
              <a:buNone/>
            </a:pPr>
            <a:r>
              <a:rPr lang="zh-TW" altLang="en-US" sz="2200" dirty="0">
                <a:solidFill>
                  <a:prstClr val="black"/>
                </a:solidFill>
                <a:latin typeface="微軟正黑體" panose="020B0604030504040204" pitchFamily="34" charset="-120"/>
              </a:rPr>
              <a:t>         </a:t>
            </a: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01252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323528" y="1273622"/>
            <a:ext cx="8712968" cy="4891682"/>
          </a:xfrm>
        </p:spPr>
        <p:txBody>
          <a:bodyPr>
            <a:noAutofit/>
          </a:bodyPr>
          <a:lstStyle/>
          <a:p>
            <a:pPr marL="0" indent="0">
              <a:buNone/>
            </a:pPr>
            <a:r>
              <a:rPr lang="zh-TW" altLang="en-US" sz="2200" dirty="0">
                <a:latin typeface="微軟正黑體" panose="020B0604030504040204" pitchFamily="34" charset="-120"/>
              </a:rPr>
              <a:t>六、萬一需另行增聘校外學者專家擔任本會委員，需增聘多少人：</a:t>
            </a:r>
            <a:endParaRPr lang="en-US" altLang="zh-TW" sz="2200" dirty="0">
              <a:latin typeface="微軟正黑體" panose="020B0604030504040204" pitchFamily="34" charset="-120"/>
            </a:endParaRPr>
          </a:p>
          <a:p>
            <a:pPr marL="0" indent="0">
              <a:buNone/>
            </a:pPr>
            <a:endParaRPr lang="en-US" altLang="zh-TW" sz="2200" dirty="0">
              <a:latin typeface="微軟正黑體" panose="020B0604030504040204" pitchFamily="34" charset="-120"/>
            </a:endParaRPr>
          </a:p>
          <a:p>
            <a:pPr marL="0" indent="0">
              <a:buNone/>
            </a:pPr>
            <a:r>
              <a:rPr lang="zh-TW" altLang="en-US" sz="2200" dirty="0">
                <a:latin typeface="微軟正黑體" panose="020B0604030504040204" pitchFamily="34" charset="-120"/>
              </a:rPr>
              <a:t>   </a:t>
            </a:r>
            <a:r>
              <a:rPr lang="zh-TW" altLang="en-US" sz="2200" dirty="0">
                <a:latin typeface="微軟正黑體" panose="020B0604030504040204" pitchFamily="34" charset="-120"/>
                <a:ea typeface="微軟正黑體" panose="020B0604030504040204" pitchFamily="34" charset="-120"/>
              </a:rPr>
              <a:t>  </a:t>
            </a:r>
            <a:r>
              <a:rPr lang="zh-TW" altLang="en-US" sz="2200" dirty="0">
                <a:solidFill>
                  <a:prstClr val="black"/>
                </a:solidFill>
                <a:latin typeface="微軟正黑體" panose="020B0604030504040204" pitchFamily="34" charset="-120"/>
              </a:rPr>
              <a:t>   依教師法第</a:t>
            </a:r>
            <a:r>
              <a:rPr lang="en-US" altLang="zh-TW" sz="2200" dirty="0">
                <a:solidFill>
                  <a:prstClr val="black"/>
                </a:solidFill>
                <a:latin typeface="微軟正黑體" panose="020B0604030504040204" pitchFamily="34" charset="-120"/>
              </a:rPr>
              <a:t>9</a:t>
            </a:r>
            <a:r>
              <a:rPr lang="zh-TW" altLang="en-US" sz="2200" dirty="0">
                <a:solidFill>
                  <a:prstClr val="black"/>
                </a:solidFill>
                <a:latin typeface="微軟正黑體" panose="020B0604030504040204" pitchFamily="34" charset="-120"/>
              </a:rPr>
              <a:t>條第</a:t>
            </a:r>
            <a:r>
              <a:rPr lang="en-US" altLang="zh-TW" sz="2200" dirty="0">
                <a:solidFill>
                  <a:prstClr val="black"/>
                </a:solidFill>
                <a:latin typeface="微軟正黑體" panose="020B0604030504040204" pitchFamily="34" charset="-120"/>
              </a:rPr>
              <a:t>3</a:t>
            </a:r>
            <a:r>
              <a:rPr lang="zh-TW" altLang="en-US" sz="2200" dirty="0">
                <a:solidFill>
                  <a:prstClr val="black"/>
                </a:solidFill>
                <a:latin typeface="微軟正黑體" panose="020B0604030504040204" pitchFamily="34" charset="-120"/>
              </a:rPr>
              <a:t>項 ：</a:t>
            </a:r>
            <a:endParaRPr lang="en-US" altLang="zh-TW"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學校應另行增聘校外學者專家擔任委員，</a:t>
            </a:r>
            <a:r>
              <a:rPr lang="zh-TW" altLang="en-US" sz="2200" dirty="0">
                <a:solidFill>
                  <a:srgbClr val="0000FF"/>
                </a:solidFill>
                <a:latin typeface="微軟正黑體" panose="020B0604030504040204" pitchFamily="34" charset="-120"/>
              </a:rPr>
              <a:t>至未兼行政之教師代表</a:t>
            </a:r>
            <a:endParaRPr lang="en-US" altLang="zh-TW" sz="2200" dirty="0">
              <a:solidFill>
                <a:srgbClr val="0000FF"/>
              </a:solidFill>
              <a:latin typeface="微軟正黑體" panose="020B0604030504040204" pitchFamily="34" charset="-120"/>
            </a:endParaRPr>
          </a:p>
          <a:p>
            <a:pPr marL="0" indent="0">
              <a:buNone/>
            </a:pPr>
            <a:r>
              <a:rPr lang="zh-TW" altLang="en-US" sz="2200" dirty="0">
                <a:solidFill>
                  <a:srgbClr val="0000FF"/>
                </a:solidFill>
                <a:latin typeface="微軟正黑體" panose="020B0604030504040204" pitchFamily="34" charset="-120"/>
              </a:rPr>
              <a:t>        人數少於委員總額二分之一為止。</a:t>
            </a:r>
            <a:endParaRPr lang="en-US" altLang="zh-TW" sz="2200" dirty="0">
              <a:solidFill>
                <a:srgbClr val="0000FF"/>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graphicFrame>
        <p:nvGraphicFramePr>
          <p:cNvPr id="6" name="表格 5">
            <a:extLst>
              <a:ext uri="{FF2B5EF4-FFF2-40B4-BE49-F238E27FC236}">
                <a16:creationId xmlns:a16="http://schemas.microsoft.com/office/drawing/2014/main" id="{6641A6B0-9216-4195-A6BE-4A9D3AC246E2}"/>
              </a:ext>
            </a:extLst>
          </p:cNvPr>
          <p:cNvGraphicFramePr>
            <a:graphicFrameLocks noGrp="1"/>
          </p:cNvGraphicFramePr>
          <p:nvPr>
            <p:extLst/>
          </p:nvPr>
        </p:nvGraphicFramePr>
        <p:xfrm>
          <a:off x="1043608" y="3501009"/>
          <a:ext cx="7488832" cy="1944216"/>
        </p:xfrm>
        <a:graphic>
          <a:graphicData uri="http://schemas.openxmlformats.org/drawingml/2006/table">
            <a:tbl>
              <a:tblPr/>
              <a:tblGrid>
                <a:gridCol w="1582101">
                  <a:extLst>
                    <a:ext uri="{9D8B030D-6E8A-4147-A177-3AD203B41FA5}">
                      <a16:colId xmlns:a16="http://schemas.microsoft.com/office/drawing/2014/main" val="4140825419"/>
                    </a:ext>
                  </a:extLst>
                </a:gridCol>
                <a:gridCol w="1582943">
                  <a:extLst>
                    <a:ext uri="{9D8B030D-6E8A-4147-A177-3AD203B41FA5}">
                      <a16:colId xmlns:a16="http://schemas.microsoft.com/office/drawing/2014/main" val="3356644775"/>
                    </a:ext>
                  </a:extLst>
                </a:gridCol>
                <a:gridCol w="2161473">
                  <a:extLst>
                    <a:ext uri="{9D8B030D-6E8A-4147-A177-3AD203B41FA5}">
                      <a16:colId xmlns:a16="http://schemas.microsoft.com/office/drawing/2014/main" val="3461852142"/>
                    </a:ext>
                  </a:extLst>
                </a:gridCol>
                <a:gridCol w="2162315">
                  <a:extLst>
                    <a:ext uri="{9D8B030D-6E8A-4147-A177-3AD203B41FA5}">
                      <a16:colId xmlns:a16="http://schemas.microsoft.com/office/drawing/2014/main" val="1178294169"/>
                    </a:ext>
                  </a:extLst>
                </a:gridCol>
              </a:tblGrid>
              <a:tr h="494964">
                <a:tc gridSpan="4">
                  <a:txBody>
                    <a:bodyPr/>
                    <a:lstStyle/>
                    <a:p>
                      <a:pPr algn="ctr">
                        <a:lnSpc>
                          <a:spcPts val="2200"/>
                        </a:lnSpc>
                        <a:spcAft>
                          <a:spcPts val="0"/>
                        </a:spcAft>
                      </a:pPr>
                      <a:r>
                        <a:rPr lang="zh-TW" sz="1800" kern="100" dirty="0">
                          <a:effectLst/>
                          <a:latin typeface="+mj-ea"/>
                          <a:ea typeface="+mj-ea"/>
                        </a:rPr>
                        <a:t>本校教評會因應教師法第</a:t>
                      </a:r>
                      <a:r>
                        <a:rPr lang="en-US" sz="1800" kern="100" dirty="0">
                          <a:effectLst/>
                          <a:latin typeface="+mj-ea"/>
                          <a:ea typeface="+mj-ea"/>
                        </a:rPr>
                        <a:t>9</a:t>
                      </a:r>
                      <a:r>
                        <a:rPr lang="zh-TW" sz="1800" kern="100" dirty="0">
                          <a:effectLst/>
                          <a:latin typeface="+mj-ea"/>
                          <a:ea typeface="+mj-ea"/>
                        </a:rPr>
                        <a:t>條第</a:t>
                      </a:r>
                      <a:r>
                        <a:rPr lang="en-US" sz="1800" kern="100" dirty="0">
                          <a:effectLst/>
                          <a:latin typeface="+mj-ea"/>
                          <a:ea typeface="+mj-ea"/>
                        </a:rPr>
                        <a:t>3</a:t>
                      </a:r>
                      <a:r>
                        <a:rPr lang="zh-TW" sz="1800" kern="100" dirty="0">
                          <a:effectLst/>
                          <a:latin typeface="+mj-ea"/>
                          <a:ea typeface="+mj-ea"/>
                        </a:rPr>
                        <a:t>項規定增聘校外委員人數分析表</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302211567"/>
                  </a:ext>
                </a:extLst>
              </a:tr>
              <a:tr h="592068">
                <a:tc>
                  <a:txBody>
                    <a:bodyPr/>
                    <a:lstStyle/>
                    <a:p>
                      <a:pPr algn="ctr">
                        <a:lnSpc>
                          <a:spcPts val="2200"/>
                        </a:lnSpc>
                        <a:spcAft>
                          <a:spcPts val="0"/>
                        </a:spcAft>
                      </a:pPr>
                      <a:r>
                        <a:rPr lang="zh-TW" sz="1800" kern="100" dirty="0">
                          <a:effectLst/>
                          <a:latin typeface="+mj-ea"/>
                          <a:ea typeface="+mj-ea"/>
                        </a:rPr>
                        <a:t>委員人數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800" kern="100" dirty="0">
                          <a:effectLst/>
                          <a:latin typeface="+mj-ea"/>
                          <a:ea typeface="+mj-ea"/>
                        </a:rPr>
                        <a:t>未兼行政人數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800" kern="100" dirty="0">
                          <a:effectLst/>
                          <a:latin typeface="+mj-ea"/>
                          <a:ea typeface="+mj-ea"/>
                        </a:rPr>
                        <a:t>須增列人數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zh-TW" sz="1800" kern="100" dirty="0">
                          <a:effectLst/>
                          <a:latin typeface="+mj-ea"/>
                          <a:ea typeface="+mj-ea"/>
                        </a:rPr>
                        <a:t>增列後委員</a:t>
                      </a:r>
                    </a:p>
                    <a:p>
                      <a:pPr algn="ctr">
                        <a:lnSpc>
                          <a:spcPts val="2200"/>
                        </a:lnSpc>
                        <a:spcAft>
                          <a:spcPts val="0"/>
                        </a:spcAft>
                      </a:pPr>
                      <a:r>
                        <a:rPr lang="zh-TW" sz="1800" kern="100" dirty="0">
                          <a:effectLst/>
                          <a:latin typeface="+mj-ea"/>
                          <a:ea typeface="+mj-ea"/>
                        </a:rPr>
                        <a:t>總人數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33555"/>
                  </a:ext>
                </a:extLst>
              </a:tr>
              <a:tr h="428592">
                <a:tc>
                  <a:txBody>
                    <a:bodyPr/>
                    <a:lstStyle/>
                    <a:p>
                      <a:pPr algn="ctr">
                        <a:lnSpc>
                          <a:spcPts val="1600"/>
                        </a:lnSpc>
                        <a:spcAft>
                          <a:spcPts val="0"/>
                        </a:spcAft>
                      </a:pPr>
                      <a:r>
                        <a:rPr lang="en-US" sz="1800" b="1" kern="100" dirty="0">
                          <a:effectLst/>
                          <a:latin typeface="+mj-ea"/>
                          <a:ea typeface="+mj-ea"/>
                        </a:rPr>
                        <a:t>1</a:t>
                      </a:r>
                      <a:r>
                        <a:rPr lang="en-US" altLang="zh-TW" sz="1800" b="1" kern="100" dirty="0">
                          <a:effectLst/>
                          <a:latin typeface="+mj-ea"/>
                          <a:ea typeface="+mj-ea"/>
                        </a:rPr>
                        <a:t>9</a:t>
                      </a:r>
                      <a:endParaRPr lang="zh-TW" sz="1800" b="1"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800" b="1" kern="100" dirty="0">
                          <a:effectLst/>
                          <a:latin typeface="+mj-ea"/>
                          <a:ea typeface="+mj-ea"/>
                        </a:rPr>
                        <a:t>1</a:t>
                      </a:r>
                      <a:r>
                        <a:rPr lang="en-US" altLang="zh-TW" sz="1800" b="1" kern="100" dirty="0">
                          <a:effectLst/>
                          <a:latin typeface="+mj-ea"/>
                          <a:ea typeface="+mj-ea"/>
                        </a:rPr>
                        <a:t>6</a:t>
                      </a:r>
                      <a:endParaRPr lang="zh-TW" sz="1800" b="1"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800" b="1" kern="100" dirty="0">
                          <a:effectLst/>
                          <a:latin typeface="+mj-ea"/>
                          <a:ea typeface="+mj-ea"/>
                        </a:rPr>
                        <a:t>14</a:t>
                      </a:r>
                      <a:endParaRPr lang="zh-TW" sz="1800" b="1"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altLang="zh-TW" sz="1800" b="1" kern="100" dirty="0">
                          <a:effectLst/>
                          <a:latin typeface="+mj-ea"/>
                          <a:ea typeface="+mj-ea"/>
                        </a:rPr>
                        <a:t>33</a:t>
                      </a:r>
                      <a:endParaRPr lang="zh-TW" sz="1800" b="1"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5743196"/>
                  </a:ext>
                </a:extLst>
              </a:tr>
              <a:tr h="428592">
                <a:tc>
                  <a:txBody>
                    <a:bodyPr/>
                    <a:lstStyle/>
                    <a:p>
                      <a:pPr algn="ctr">
                        <a:lnSpc>
                          <a:spcPts val="1600"/>
                        </a:lnSpc>
                        <a:spcAft>
                          <a:spcPts val="0"/>
                        </a:spcAft>
                      </a:pPr>
                      <a:r>
                        <a:rPr lang="en-US" altLang="zh-TW" sz="1800" b="0" kern="100" dirty="0">
                          <a:solidFill>
                            <a:srgbClr val="FF0000"/>
                          </a:solidFill>
                          <a:effectLst/>
                          <a:latin typeface="+mj-ea"/>
                          <a:ea typeface="+mj-ea"/>
                        </a:rPr>
                        <a:t>19</a:t>
                      </a:r>
                      <a:endParaRPr lang="zh-TW" sz="1800" b="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altLang="zh-TW" sz="1800" b="0" kern="100" dirty="0">
                          <a:solidFill>
                            <a:srgbClr val="FF0000"/>
                          </a:solidFill>
                          <a:effectLst/>
                          <a:latin typeface="+mj-ea"/>
                          <a:ea typeface="+mj-ea"/>
                        </a:rPr>
                        <a:t>10</a:t>
                      </a:r>
                      <a:endParaRPr lang="zh-TW" sz="1800" b="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altLang="zh-TW" sz="1800" b="0" kern="100" dirty="0">
                          <a:solidFill>
                            <a:srgbClr val="FF0000"/>
                          </a:solidFill>
                          <a:effectLst/>
                          <a:latin typeface="+mj-ea"/>
                          <a:ea typeface="+mj-ea"/>
                        </a:rPr>
                        <a:t>2</a:t>
                      </a:r>
                      <a:endParaRPr lang="zh-TW" sz="1800" b="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altLang="zh-TW" sz="1800" b="0" kern="100" dirty="0">
                          <a:solidFill>
                            <a:srgbClr val="FF0000"/>
                          </a:solidFill>
                          <a:effectLst/>
                          <a:latin typeface="+mj-ea"/>
                          <a:ea typeface="+mj-ea"/>
                        </a:rPr>
                        <a:t>21</a:t>
                      </a:r>
                      <a:endParaRPr lang="zh-TW" sz="1800" b="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4453263"/>
                  </a:ext>
                </a:extLst>
              </a:tr>
            </a:tbl>
          </a:graphicData>
        </a:graphic>
      </p:graphicFrame>
    </p:spTree>
    <p:extLst>
      <p:ext uri="{BB962C8B-B14F-4D97-AF65-F5344CB8AC3E}">
        <p14:creationId xmlns:p14="http://schemas.microsoft.com/office/powerpoint/2010/main" val="709322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432048"/>
          </a:xfrm>
        </p:spPr>
        <p:txBody>
          <a:bodyPr>
            <a:normAutofit fontScale="90000"/>
          </a:bodyPr>
          <a:lstStyle/>
          <a:p>
            <a:r>
              <a:rPr lang="zh-TW" altLang="en-US" sz="3200" b="1" dirty="0">
                <a:solidFill>
                  <a:srgbClr val="0000FF"/>
                </a:solidFill>
                <a:latin typeface="微軟正黑體" panose="020B0604030504040204" pitchFamily="34" charset="-120"/>
                <a:ea typeface="微軟正黑體" panose="020B0604030504040204" pitchFamily="34" charset="-120"/>
              </a:rPr>
              <a:t>教師評審委員會</a:t>
            </a:r>
          </a:p>
        </p:txBody>
      </p:sp>
      <p:sp>
        <p:nvSpPr>
          <p:cNvPr id="2" name="內容版面配置區 1"/>
          <p:cNvSpPr>
            <a:spLocks noGrp="1"/>
          </p:cNvSpPr>
          <p:nvPr>
            <p:ph idx="1"/>
          </p:nvPr>
        </p:nvSpPr>
        <p:spPr>
          <a:xfrm>
            <a:off x="406951" y="983159"/>
            <a:ext cx="8712968" cy="4891682"/>
          </a:xfrm>
        </p:spPr>
        <p:txBody>
          <a:bodyPr>
            <a:noAutofit/>
          </a:bodyPr>
          <a:lstStyle/>
          <a:p>
            <a:pPr marL="0" indent="0">
              <a:buNone/>
            </a:pPr>
            <a:r>
              <a:rPr lang="en-US" altLang="zh-TW" sz="2200" dirty="0">
                <a:solidFill>
                  <a:prstClr val="black"/>
                </a:solidFill>
                <a:latin typeface="微軟正黑體" panose="020B0604030504040204" pitchFamily="34" charset="-120"/>
              </a:rPr>
              <a:t>110</a:t>
            </a:r>
            <a:r>
              <a:rPr lang="zh-TW" altLang="en-US" sz="2200" dirty="0">
                <a:solidFill>
                  <a:prstClr val="black"/>
                </a:solidFill>
                <a:latin typeface="微軟正黑體" panose="020B0604030504040204" pitchFamily="34" charset="-120"/>
              </a:rPr>
              <a:t>學年度委員名單</a:t>
            </a:r>
          </a:p>
          <a:p>
            <a:pPr marL="0" indent="0">
              <a:buNone/>
            </a:pPr>
            <a:endParaRPr lang="zh-TW" altLang="en-US" sz="2200" dirty="0">
              <a:solidFill>
                <a:prstClr val="black"/>
              </a:solidFill>
              <a:latin typeface="微軟正黑體" panose="020B0604030504040204" pitchFamily="34" charset="-120"/>
            </a:endParaRPr>
          </a:p>
        </p:txBody>
      </p:sp>
      <p:graphicFrame>
        <p:nvGraphicFramePr>
          <p:cNvPr id="3" name="表格 2">
            <a:extLst>
              <a:ext uri="{FF2B5EF4-FFF2-40B4-BE49-F238E27FC236}">
                <a16:creationId xmlns:a16="http://schemas.microsoft.com/office/drawing/2014/main" id="{4BC9211F-09B3-4967-99B8-F0B5B07B8B17}"/>
              </a:ext>
            </a:extLst>
          </p:cNvPr>
          <p:cNvGraphicFramePr>
            <a:graphicFrameLocks noGrp="1"/>
          </p:cNvGraphicFramePr>
          <p:nvPr>
            <p:extLst/>
          </p:nvPr>
        </p:nvGraphicFramePr>
        <p:xfrm>
          <a:off x="755576" y="1412776"/>
          <a:ext cx="7931225" cy="4717293"/>
        </p:xfrm>
        <a:graphic>
          <a:graphicData uri="http://schemas.openxmlformats.org/drawingml/2006/table">
            <a:tbl>
              <a:tblPr firstRow="1" firstCol="1" lastRow="1" lastCol="1" bandRow="1" bandCol="1"/>
              <a:tblGrid>
                <a:gridCol w="1118892">
                  <a:extLst>
                    <a:ext uri="{9D8B030D-6E8A-4147-A177-3AD203B41FA5}">
                      <a16:colId xmlns:a16="http://schemas.microsoft.com/office/drawing/2014/main" val="1962414097"/>
                    </a:ext>
                  </a:extLst>
                </a:gridCol>
                <a:gridCol w="916631">
                  <a:extLst>
                    <a:ext uri="{9D8B030D-6E8A-4147-A177-3AD203B41FA5}">
                      <a16:colId xmlns:a16="http://schemas.microsoft.com/office/drawing/2014/main" val="542644154"/>
                    </a:ext>
                  </a:extLst>
                </a:gridCol>
                <a:gridCol w="507088">
                  <a:extLst>
                    <a:ext uri="{9D8B030D-6E8A-4147-A177-3AD203B41FA5}">
                      <a16:colId xmlns:a16="http://schemas.microsoft.com/office/drawing/2014/main" val="2385654003"/>
                    </a:ext>
                  </a:extLst>
                </a:gridCol>
                <a:gridCol w="509957">
                  <a:extLst>
                    <a:ext uri="{9D8B030D-6E8A-4147-A177-3AD203B41FA5}">
                      <a16:colId xmlns:a16="http://schemas.microsoft.com/office/drawing/2014/main" val="1387573032"/>
                    </a:ext>
                  </a:extLst>
                </a:gridCol>
                <a:gridCol w="913044">
                  <a:extLst>
                    <a:ext uri="{9D8B030D-6E8A-4147-A177-3AD203B41FA5}">
                      <a16:colId xmlns:a16="http://schemas.microsoft.com/office/drawing/2014/main" val="2005190465"/>
                    </a:ext>
                  </a:extLst>
                </a:gridCol>
                <a:gridCol w="1118892">
                  <a:extLst>
                    <a:ext uri="{9D8B030D-6E8A-4147-A177-3AD203B41FA5}">
                      <a16:colId xmlns:a16="http://schemas.microsoft.com/office/drawing/2014/main" val="1178372746"/>
                    </a:ext>
                  </a:extLst>
                </a:gridCol>
                <a:gridCol w="914479">
                  <a:extLst>
                    <a:ext uri="{9D8B030D-6E8A-4147-A177-3AD203B41FA5}">
                      <a16:colId xmlns:a16="http://schemas.microsoft.com/office/drawing/2014/main" val="4093777538"/>
                    </a:ext>
                  </a:extLst>
                </a:gridCol>
                <a:gridCol w="509957">
                  <a:extLst>
                    <a:ext uri="{9D8B030D-6E8A-4147-A177-3AD203B41FA5}">
                      <a16:colId xmlns:a16="http://schemas.microsoft.com/office/drawing/2014/main" val="2900288261"/>
                    </a:ext>
                  </a:extLst>
                </a:gridCol>
                <a:gridCol w="405241">
                  <a:extLst>
                    <a:ext uri="{9D8B030D-6E8A-4147-A177-3AD203B41FA5}">
                      <a16:colId xmlns:a16="http://schemas.microsoft.com/office/drawing/2014/main" val="281677748"/>
                    </a:ext>
                  </a:extLst>
                </a:gridCol>
                <a:gridCol w="1017044">
                  <a:extLst>
                    <a:ext uri="{9D8B030D-6E8A-4147-A177-3AD203B41FA5}">
                      <a16:colId xmlns:a16="http://schemas.microsoft.com/office/drawing/2014/main" val="2506741052"/>
                    </a:ext>
                  </a:extLst>
                </a:gridCol>
              </a:tblGrid>
              <a:tr h="216024">
                <a:tc gridSpan="5">
                  <a:txBody>
                    <a:bodyPr/>
                    <a:lstStyle/>
                    <a:p>
                      <a:pPr algn="ctr">
                        <a:lnSpc>
                          <a:spcPts val="2200"/>
                        </a:lnSpc>
                        <a:spcAft>
                          <a:spcPts val="0"/>
                        </a:spcAft>
                      </a:pPr>
                      <a:r>
                        <a:rPr lang="zh-TW" sz="1300" b="1" kern="100" dirty="0">
                          <a:effectLst/>
                          <a:latin typeface="+mn-ea"/>
                          <a:ea typeface="+mn-ea"/>
                        </a:rPr>
                        <a:t>正取名單</a:t>
                      </a:r>
                      <a:endParaRPr lang="zh-TW" sz="900" kern="100" dirty="0">
                        <a:effectLst/>
                        <a:latin typeface="+mn-ea"/>
                        <a:ea typeface="+mn-ea"/>
                      </a:endParaRPr>
                    </a:p>
                  </a:txBody>
                  <a:tcPr marL="12790" marR="12790" marT="0" marB="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5">
                  <a:txBody>
                    <a:bodyPr/>
                    <a:lstStyle/>
                    <a:p>
                      <a:pPr algn="ctr">
                        <a:lnSpc>
                          <a:spcPts val="2200"/>
                        </a:lnSpc>
                        <a:spcAft>
                          <a:spcPts val="0"/>
                        </a:spcAft>
                      </a:pPr>
                      <a:r>
                        <a:rPr lang="zh-TW" sz="1300" b="1" kern="100">
                          <a:effectLst/>
                          <a:latin typeface="+mn-ea"/>
                          <a:ea typeface="+mn-ea"/>
                        </a:rPr>
                        <a:t>備取名單</a:t>
                      </a:r>
                      <a:endParaRPr lang="zh-TW" sz="900" kern="100">
                        <a:effectLst/>
                        <a:latin typeface="+mn-ea"/>
                        <a:ea typeface="+mn-ea"/>
                      </a:endParaRP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717680029"/>
                  </a:ext>
                </a:extLst>
              </a:tr>
              <a:tr h="245114">
                <a:tc>
                  <a:txBody>
                    <a:bodyPr/>
                    <a:lstStyle/>
                    <a:p>
                      <a:pPr algn="ctr">
                        <a:lnSpc>
                          <a:spcPts val="1200"/>
                        </a:lnSpc>
                        <a:spcAft>
                          <a:spcPts val="0"/>
                        </a:spcAft>
                      </a:pPr>
                      <a:r>
                        <a:rPr lang="zh-TW" sz="1400" kern="100" dirty="0">
                          <a:effectLst/>
                          <a:latin typeface="+mn-ea"/>
                          <a:ea typeface="+mn-ea"/>
                        </a:rPr>
                        <a:t>職稱</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dirty="0">
                          <a:effectLst/>
                          <a:latin typeface="+mn-ea"/>
                          <a:ea typeface="+mn-ea"/>
                        </a:rPr>
                        <a:t>姓名</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票數</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性別</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備註</a:t>
                      </a:r>
                    </a:p>
                  </a:txBody>
                  <a:tcPr marL="12790" marR="12790" marT="0" marB="0" anchor="ctr">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順序</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姓名</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票數</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性別</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400" kern="100">
                          <a:effectLst/>
                          <a:latin typeface="+mn-ea"/>
                          <a:ea typeface="+mn-ea"/>
                        </a:rPr>
                        <a:t>備註</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9608858"/>
                  </a:ext>
                </a:extLst>
              </a:tr>
              <a:tr h="222357">
                <a:tc>
                  <a:txBody>
                    <a:bodyPr/>
                    <a:lstStyle/>
                    <a:p>
                      <a:pPr algn="ctr">
                        <a:lnSpc>
                          <a:spcPts val="1600"/>
                        </a:lnSpc>
                        <a:spcAft>
                          <a:spcPts val="0"/>
                        </a:spcAft>
                      </a:pPr>
                      <a:r>
                        <a:rPr lang="zh-TW" sz="1400" kern="100" dirty="0">
                          <a:solidFill>
                            <a:srgbClr val="7030A0"/>
                          </a:solidFill>
                          <a:effectLst/>
                          <a:latin typeface="+mn-ea"/>
                          <a:ea typeface="+mn-ea"/>
                        </a:rPr>
                        <a:t>校長</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7030A0"/>
                          </a:solidFill>
                          <a:effectLst/>
                          <a:latin typeface="+mn-ea"/>
                          <a:ea typeface="+mn-ea"/>
                        </a:rPr>
                        <a:t>施青珍</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400" kern="100" dirty="0">
                          <a:solidFill>
                            <a:srgbClr val="7030A0"/>
                          </a:solidFill>
                          <a:effectLst/>
                          <a:latin typeface="+mn-ea"/>
                          <a:ea typeface="+mn-ea"/>
                        </a:rPr>
                        <a:t> </a:t>
                      </a:r>
                      <a:endParaRPr lang="zh-TW" sz="1400" kern="100" dirty="0">
                        <a:solidFill>
                          <a:srgbClr val="7030A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gn="r">
                        <a:lnSpc>
                          <a:spcPts val="1600"/>
                        </a:lnSpc>
                        <a:spcAft>
                          <a:spcPts val="0"/>
                        </a:spcAft>
                      </a:pPr>
                      <a:r>
                        <a:rPr lang="zh-TW" sz="1400" kern="100">
                          <a:solidFill>
                            <a:srgbClr val="7030A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00"/>
                        </a:lnSpc>
                        <a:spcAft>
                          <a:spcPts val="0"/>
                        </a:spcAft>
                      </a:pPr>
                      <a:r>
                        <a:rPr lang="zh-TW" sz="1400" kern="100">
                          <a:solidFill>
                            <a:srgbClr val="7030A0"/>
                          </a:solidFill>
                          <a:effectLst/>
                          <a:latin typeface="+mn-ea"/>
                          <a:ea typeface="+mn-ea"/>
                        </a:rPr>
                        <a:t>當然委員</a:t>
                      </a:r>
                    </a:p>
                  </a:txBody>
                  <a:tcPr marL="12790" marR="12790" marT="0" marB="0" anchor="ctr">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周淳煦</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6</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國文</a:t>
                      </a:r>
                      <a:r>
                        <a:rPr lang="en-US" sz="1400" kern="100">
                          <a:solidFill>
                            <a:srgbClr val="000000"/>
                          </a:solidFill>
                          <a:effectLst/>
                          <a:latin typeface="+mn-ea"/>
                          <a:ea typeface="+mn-ea"/>
                        </a:rPr>
                        <a:t>1</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87865833"/>
                  </a:ext>
                </a:extLst>
              </a:tr>
              <a:tr h="222357">
                <a:tc>
                  <a:txBody>
                    <a:bodyPr/>
                    <a:lstStyle/>
                    <a:p>
                      <a:pPr algn="ctr">
                        <a:lnSpc>
                          <a:spcPts val="1600"/>
                        </a:lnSpc>
                        <a:spcAft>
                          <a:spcPts val="0"/>
                        </a:spcAft>
                      </a:pPr>
                      <a:r>
                        <a:rPr lang="zh-TW" sz="1400" kern="100" dirty="0">
                          <a:solidFill>
                            <a:srgbClr val="7030A0"/>
                          </a:solidFill>
                          <a:effectLst/>
                          <a:latin typeface="+mn-ea"/>
                          <a:ea typeface="+mn-ea"/>
                        </a:rPr>
                        <a:t>家長會</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7030A0"/>
                          </a:solidFill>
                          <a:effectLst/>
                          <a:latin typeface="+mn-ea"/>
                          <a:ea typeface="+mn-ea"/>
                        </a:rPr>
                        <a:t>李秀慧</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400" kern="100" dirty="0">
                          <a:solidFill>
                            <a:srgbClr val="7030A0"/>
                          </a:solidFill>
                          <a:effectLst/>
                          <a:latin typeface="+mn-ea"/>
                          <a:ea typeface="+mn-ea"/>
                        </a:rPr>
                        <a:t> </a:t>
                      </a:r>
                      <a:endParaRPr lang="zh-TW" sz="1400" kern="100" dirty="0">
                        <a:solidFill>
                          <a:srgbClr val="7030A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gn="r">
                        <a:lnSpc>
                          <a:spcPts val="1600"/>
                        </a:lnSpc>
                        <a:spcAft>
                          <a:spcPts val="0"/>
                        </a:spcAft>
                      </a:pPr>
                      <a:r>
                        <a:rPr lang="zh-TW" sz="1400" kern="100" dirty="0">
                          <a:solidFill>
                            <a:srgbClr val="7030A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00"/>
                        </a:lnSpc>
                        <a:spcAft>
                          <a:spcPts val="0"/>
                        </a:spcAft>
                      </a:pPr>
                      <a:r>
                        <a:rPr lang="zh-TW" sz="1400" kern="100" dirty="0">
                          <a:solidFill>
                            <a:srgbClr val="7030A0"/>
                          </a:solidFill>
                          <a:effectLst/>
                          <a:latin typeface="+mn-ea"/>
                          <a:ea typeface="+mn-ea"/>
                        </a:rPr>
                        <a:t>當然委員</a:t>
                      </a:r>
                    </a:p>
                  </a:txBody>
                  <a:tcPr marL="12790" marR="12790" marT="0" marB="0" anchor="ctr">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effectLst/>
                          <a:latin typeface="+mn-ea"/>
                          <a:ea typeface="+mn-ea"/>
                        </a:rPr>
                        <a:t>輔導主任</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劉松英</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5</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國文</a:t>
                      </a:r>
                      <a:r>
                        <a:rPr lang="en-US" sz="1400" kern="100">
                          <a:solidFill>
                            <a:srgbClr val="000000"/>
                          </a:solidFill>
                          <a:effectLst/>
                          <a:latin typeface="+mn-ea"/>
                          <a:ea typeface="+mn-ea"/>
                        </a:rPr>
                        <a:t>2</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391580"/>
                  </a:ext>
                </a:extLst>
              </a:tr>
              <a:tr h="222357">
                <a:tc>
                  <a:txBody>
                    <a:bodyPr/>
                    <a:lstStyle/>
                    <a:p>
                      <a:pPr algn="ctr">
                        <a:lnSpc>
                          <a:spcPts val="1600"/>
                        </a:lnSpc>
                        <a:spcAft>
                          <a:spcPts val="0"/>
                        </a:spcAft>
                      </a:pPr>
                      <a:r>
                        <a:rPr lang="zh-TW" sz="1400" kern="100" dirty="0">
                          <a:solidFill>
                            <a:srgbClr val="7030A0"/>
                          </a:solidFill>
                          <a:effectLst/>
                          <a:latin typeface="+mn-ea"/>
                          <a:ea typeface="+mn-ea"/>
                        </a:rPr>
                        <a:t>教師會</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7030A0"/>
                          </a:solidFill>
                          <a:effectLst/>
                          <a:latin typeface="+mn-ea"/>
                          <a:ea typeface="+mn-ea"/>
                          <a:cs typeface="新細明體" panose="02020500000000000000" pitchFamily="18" charset="-120"/>
                        </a:rPr>
                        <a:t>張耀中</a:t>
                      </a:r>
                      <a:endParaRPr lang="zh-TW" sz="1400" kern="100">
                        <a:solidFill>
                          <a:srgbClr val="7030A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400" kern="100">
                          <a:solidFill>
                            <a:srgbClr val="7030A0"/>
                          </a:solidFill>
                          <a:effectLst/>
                          <a:latin typeface="+mn-ea"/>
                          <a:ea typeface="+mn-ea"/>
                          <a:cs typeface="新細明體" panose="02020500000000000000" pitchFamily="18" charset="-120"/>
                        </a:rPr>
                        <a:t> </a:t>
                      </a:r>
                      <a:endParaRPr lang="zh-TW" sz="1400" kern="100">
                        <a:solidFill>
                          <a:srgbClr val="7030A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gn="just">
                        <a:lnSpc>
                          <a:spcPts val="1600"/>
                        </a:lnSpc>
                        <a:spcAft>
                          <a:spcPts val="0"/>
                        </a:spcAft>
                      </a:pPr>
                      <a:r>
                        <a:rPr lang="zh-TW" sz="1400" kern="100">
                          <a:solidFill>
                            <a:srgbClr val="7030A0"/>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nSpc>
                          <a:spcPts val="1600"/>
                        </a:lnSpc>
                        <a:spcAft>
                          <a:spcPts val="0"/>
                        </a:spcAft>
                      </a:pPr>
                      <a:r>
                        <a:rPr lang="zh-TW" sz="1400" kern="100" dirty="0">
                          <a:solidFill>
                            <a:srgbClr val="7030A0"/>
                          </a:solidFill>
                          <a:effectLst/>
                          <a:latin typeface="+mn-ea"/>
                          <a:ea typeface="+mn-ea"/>
                        </a:rPr>
                        <a:t>當然委員</a:t>
                      </a:r>
                    </a:p>
                  </a:txBody>
                  <a:tcPr marL="12790" marR="12790" marT="0" marB="0" anchor="ctr">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謝沅谷</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4</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000000"/>
                          </a:solidFill>
                          <a:effectLst/>
                          <a:latin typeface="+mn-ea"/>
                          <a:ea typeface="+mn-ea"/>
                        </a:rPr>
                        <a:t>男</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國文</a:t>
                      </a:r>
                      <a:r>
                        <a:rPr lang="en-US" sz="1400" kern="100">
                          <a:solidFill>
                            <a:srgbClr val="000000"/>
                          </a:solidFill>
                          <a:effectLst/>
                          <a:latin typeface="+mn-ea"/>
                          <a:ea typeface="+mn-ea"/>
                        </a:rPr>
                        <a:t>3</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40593783"/>
                  </a:ext>
                </a:extLst>
              </a:tr>
              <a:tr h="222357">
                <a:tc>
                  <a:txBody>
                    <a:bodyPr/>
                    <a:lstStyle/>
                    <a:p>
                      <a:pPr algn="ctr">
                        <a:lnSpc>
                          <a:spcPts val="1600"/>
                        </a:lnSpc>
                        <a:spcAft>
                          <a:spcPts val="0"/>
                        </a:spcAft>
                      </a:pPr>
                      <a:r>
                        <a:rPr lang="zh-TW" sz="1400" kern="100" dirty="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馮勝苓</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FF"/>
                          </a:solidFill>
                          <a:effectLst/>
                          <a:latin typeface="+mn-ea"/>
                          <a:ea typeface="+mn-ea"/>
                        </a:rPr>
                        <a:t>42</a:t>
                      </a:r>
                      <a:endParaRPr lang="zh-TW" sz="1400" kern="10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國文</a:t>
                      </a:r>
                      <a:r>
                        <a:rPr lang="en-US" sz="1400" kern="100" dirty="0">
                          <a:solidFill>
                            <a:srgbClr val="0000FF"/>
                          </a:solidFill>
                          <a:effectLst/>
                          <a:latin typeface="+mn-ea"/>
                          <a:ea typeface="+mn-ea"/>
                        </a:rPr>
                        <a:t>1</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衛生組長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胡創崧</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00"/>
                          </a:solidFill>
                          <a:effectLst/>
                          <a:latin typeface="+mn-ea"/>
                          <a:ea typeface="+mn-ea"/>
                        </a:rPr>
                        <a:t>8</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000000"/>
                          </a:solidFill>
                          <a:effectLst/>
                          <a:latin typeface="+mn-ea"/>
                          <a:ea typeface="+mn-ea"/>
                        </a:rPr>
                        <a:t>男</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英語</a:t>
                      </a:r>
                      <a:r>
                        <a:rPr lang="en-US" sz="1400" kern="100">
                          <a:solidFill>
                            <a:srgbClr val="000000"/>
                          </a:solidFill>
                          <a:effectLst/>
                          <a:latin typeface="+mn-ea"/>
                          <a:ea typeface="+mn-ea"/>
                        </a:rPr>
                        <a:t>1</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6713268"/>
                  </a:ext>
                </a:extLst>
              </a:tr>
              <a:tr h="222357">
                <a:tc>
                  <a:txBody>
                    <a:bodyPr/>
                    <a:lstStyle/>
                    <a:p>
                      <a:pPr algn="ctr">
                        <a:lnSpc>
                          <a:spcPts val="1600"/>
                        </a:lnSpc>
                        <a:spcAft>
                          <a:spcPts val="0"/>
                        </a:spcAft>
                      </a:pPr>
                      <a:r>
                        <a:rPr lang="zh-TW" sz="1400" kern="100" dirty="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陳淑慧</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FF"/>
                          </a:solidFill>
                          <a:effectLst/>
                          <a:latin typeface="+mn-ea"/>
                          <a:ea typeface="+mn-ea"/>
                        </a:rPr>
                        <a:t>33</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國文</a:t>
                      </a:r>
                      <a:r>
                        <a:rPr lang="en-US" sz="1400" kern="100" dirty="0">
                          <a:solidFill>
                            <a:srgbClr val="0000FF"/>
                          </a:solidFill>
                          <a:effectLst/>
                          <a:latin typeface="+mn-ea"/>
                          <a:ea typeface="+mn-ea"/>
                        </a:rPr>
                        <a:t>2</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陳昭宇</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4</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00"/>
                          </a:solidFill>
                          <a:effectLst/>
                          <a:latin typeface="+mn-ea"/>
                          <a:ea typeface="+mn-ea"/>
                        </a:rPr>
                        <a:t>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英語</a:t>
                      </a:r>
                      <a:r>
                        <a:rPr lang="en-US" sz="1400" kern="100">
                          <a:solidFill>
                            <a:srgbClr val="000000"/>
                          </a:solidFill>
                          <a:effectLst/>
                          <a:latin typeface="+mn-ea"/>
                          <a:ea typeface="+mn-ea"/>
                        </a:rPr>
                        <a:t>2</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31112470"/>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C00000"/>
                          </a:solidFill>
                          <a:effectLst/>
                          <a:latin typeface="+mn-ea"/>
                          <a:ea typeface="+mn-ea"/>
                        </a:rPr>
                        <a:t>鄭嘉鈺</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C00000"/>
                          </a:solidFill>
                          <a:effectLst/>
                          <a:latin typeface="+mn-ea"/>
                          <a:ea typeface="+mn-ea"/>
                        </a:rPr>
                        <a:t>28</a:t>
                      </a:r>
                      <a:endParaRPr lang="zh-TW" sz="1400" kern="10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C0000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英語</a:t>
                      </a:r>
                      <a:r>
                        <a:rPr lang="en-US" sz="1400" kern="100" dirty="0">
                          <a:solidFill>
                            <a:srgbClr val="C00000"/>
                          </a:solidFill>
                          <a:effectLst/>
                          <a:latin typeface="+mn-ea"/>
                          <a:ea typeface="+mn-ea"/>
                        </a:rPr>
                        <a:t>1</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00"/>
                          </a:solidFill>
                          <a:effectLst/>
                          <a:latin typeface="+mn-ea"/>
                          <a:ea typeface="+mn-ea"/>
                        </a:rPr>
                        <a:t>王鈺婷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2</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000000"/>
                          </a:solidFill>
                          <a:effectLst/>
                          <a:latin typeface="+mn-ea"/>
                          <a:ea typeface="+mn-ea"/>
                        </a:rPr>
                        <a:t>女</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英語</a:t>
                      </a:r>
                      <a:r>
                        <a:rPr lang="en-US" sz="1400" kern="100">
                          <a:solidFill>
                            <a:srgbClr val="000000"/>
                          </a:solidFill>
                          <a:effectLst/>
                          <a:latin typeface="+mn-ea"/>
                          <a:ea typeface="+mn-ea"/>
                        </a:rPr>
                        <a:t>3</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24089024"/>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周桂芬</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C00000"/>
                          </a:solidFill>
                          <a:effectLst/>
                          <a:latin typeface="+mn-ea"/>
                          <a:ea typeface="+mn-ea"/>
                        </a:rPr>
                        <a:t>20</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C0000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英語</a:t>
                      </a:r>
                      <a:r>
                        <a:rPr lang="en-US" sz="1400" kern="100" dirty="0">
                          <a:solidFill>
                            <a:srgbClr val="C00000"/>
                          </a:solidFill>
                          <a:effectLst/>
                          <a:latin typeface="+mn-ea"/>
                          <a:ea typeface="+mn-ea"/>
                        </a:rPr>
                        <a:t>2</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00"/>
                          </a:solidFill>
                          <a:effectLst/>
                          <a:latin typeface="+mn-ea"/>
                          <a:ea typeface="+mn-ea"/>
                        </a:rPr>
                        <a:t>許耀仁</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00"/>
                          </a:solidFill>
                          <a:effectLst/>
                          <a:latin typeface="+mn-ea"/>
                          <a:ea typeface="+mn-ea"/>
                        </a:rPr>
                        <a:t>14</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00"/>
                          </a:solidFill>
                          <a:effectLst/>
                          <a:latin typeface="+mn-ea"/>
                          <a:ea typeface="+mn-ea"/>
                        </a:rPr>
                        <a:t>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solidFill>
                            <a:srgbClr val="000000"/>
                          </a:solidFill>
                          <a:effectLst/>
                          <a:latin typeface="+mn-ea"/>
                          <a:ea typeface="+mn-ea"/>
                        </a:rPr>
                        <a:t>數學</a:t>
                      </a:r>
                      <a:r>
                        <a:rPr lang="en-US" sz="1400" kern="100">
                          <a:solidFill>
                            <a:srgbClr val="000000"/>
                          </a:solidFill>
                          <a:effectLst/>
                          <a:latin typeface="+mn-ea"/>
                          <a:ea typeface="+mn-ea"/>
                        </a:rPr>
                        <a:t>1</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64207153"/>
                  </a:ext>
                </a:extLst>
              </a:tr>
              <a:tr h="222357">
                <a:tc>
                  <a:txBody>
                    <a:bodyPr/>
                    <a:lstStyle/>
                    <a:p>
                      <a:pPr algn="ctr">
                        <a:lnSpc>
                          <a:spcPts val="1600"/>
                        </a:lnSpc>
                        <a:spcAft>
                          <a:spcPts val="0"/>
                        </a:spcAft>
                      </a:pPr>
                      <a:r>
                        <a:rPr lang="zh-TW" sz="1400" kern="100" dirty="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莊壁華</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FF"/>
                          </a:solidFill>
                          <a:effectLst/>
                          <a:latin typeface="+mn-ea"/>
                          <a:ea typeface="+mn-ea"/>
                        </a:rPr>
                        <a:t>42</a:t>
                      </a:r>
                      <a:endParaRPr lang="zh-TW" sz="1400" kern="10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數學</a:t>
                      </a:r>
                      <a:r>
                        <a:rPr lang="en-US" sz="1400" kern="100" dirty="0">
                          <a:solidFill>
                            <a:srgbClr val="0000FF"/>
                          </a:solidFill>
                          <a:effectLst/>
                          <a:latin typeface="+mn-ea"/>
                          <a:ea typeface="+mn-ea"/>
                        </a:rPr>
                        <a:t>1</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教務主任</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陳信全</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10</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00"/>
                          </a:solidFill>
                          <a:effectLst/>
                          <a:latin typeface="+mn-ea"/>
                          <a:ea typeface="+mn-ea"/>
                        </a:rPr>
                        <a:t>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數學</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26508572"/>
                  </a:ext>
                </a:extLst>
              </a:tr>
              <a:tr h="222357">
                <a:tc>
                  <a:txBody>
                    <a:bodyPr/>
                    <a:lstStyle/>
                    <a:p>
                      <a:pPr algn="ctr">
                        <a:lnSpc>
                          <a:spcPts val="1600"/>
                        </a:lnSpc>
                        <a:spcAft>
                          <a:spcPts val="0"/>
                        </a:spcAft>
                      </a:pPr>
                      <a:r>
                        <a:rPr lang="zh-TW" sz="1400" kern="100" dirty="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許漢興</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FF"/>
                          </a:solidFill>
                          <a:effectLst/>
                          <a:latin typeface="+mn-ea"/>
                          <a:ea typeface="+mn-ea"/>
                        </a:rPr>
                        <a:t>41</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FF"/>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數學</a:t>
                      </a:r>
                      <a:r>
                        <a:rPr lang="en-US" sz="1400" kern="100" dirty="0">
                          <a:solidFill>
                            <a:srgbClr val="0000FF"/>
                          </a:solidFill>
                          <a:effectLst/>
                          <a:latin typeface="+mn-ea"/>
                          <a:ea typeface="+mn-ea"/>
                        </a:rPr>
                        <a:t>2</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曹昌立</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11</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00"/>
                          </a:solidFill>
                          <a:effectLst/>
                          <a:latin typeface="+mn-ea"/>
                          <a:ea typeface="+mn-ea"/>
                        </a:rPr>
                        <a:t>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生科</a:t>
                      </a:r>
                      <a:r>
                        <a:rPr lang="en-US" sz="1400" kern="100" dirty="0">
                          <a:solidFill>
                            <a:srgbClr val="000000"/>
                          </a:solidFill>
                          <a:effectLst/>
                          <a:latin typeface="+mn-ea"/>
                          <a:ea typeface="+mn-ea"/>
                        </a:rPr>
                        <a:t>1</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21585195"/>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C00000"/>
                          </a:solidFill>
                          <a:effectLst/>
                          <a:latin typeface="+mn-ea"/>
                          <a:ea typeface="+mn-ea"/>
                        </a:rPr>
                        <a:t>陳海明</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C00000"/>
                          </a:solidFill>
                          <a:effectLst/>
                          <a:latin typeface="+mn-ea"/>
                          <a:ea typeface="+mn-ea"/>
                        </a:rPr>
                        <a:t>24</a:t>
                      </a:r>
                      <a:endParaRPr lang="zh-TW" sz="1400" kern="10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C00000"/>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生科</a:t>
                      </a:r>
                      <a:r>
                        <a:rPr lang="en-US" sz="1400" kern="100" dirty="0">
                          <a:solidFill>
                            <a:srgbClr val="C00000"/>
                          </a:solidFill>
                          <a:effectLst/>
                          <a:latin typeface="+mn-ea"/>
                          <a:ea typeface="+mn-ea"/>
                        </a:rPr>
                        <a:t>1</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00"/>
                          </a:solidFill>
                          <a:effectLst/>
                          <a:latin typeface="+mn-ea"/>
                          <a:ea typeface="+mn-ea"/>
                        </a:rPr>
                        <a:t>陳建國</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6</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000000"/>
                          </a:solidFill>
                          <a:effectLst/>
                          <a:latin typeface="+mn-ea"/>
                          <a:ea typeface="+mn-ea"/>
                        </a:rPr>
                        <a:t>男</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生科</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58419198"/>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宋承晃</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C00000"/>
                          </a:solidFill>
                          <a:effectLst/>
                          <a:latin typeface="+mn-ea"/>
                          <a:ea typeface="+mn-ea"/>
                        </a:rPr>
                        <a:t>20</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dirty="0">
                          <a:solidFill>
                            <a:srgbClr val="C00000"/>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生科</a:t>
                      </a:r>
                      <a:r>
                        <a:rPr lang="en-US" sz="1400" kern="100" dirty="0">
                          <a:solidFill>
                            <a:srgbClr val="C00000"/>
                          </a:solidFill>
                          <a:effectLst/>
                          <a:latin typeface="+mn-ea"/>
                          <a:ea typeface="+mn-ea"/>
                        </a:rPr>
                        <a:t>2</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丁美枝</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5</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000000"/>
                          </a:solidFill>
                          <a:effectLst/>
                          <a:latin typeface="+mn-ea"/>
                          <a:ea typeface="+mn-ea"/>
                        </a:rPr>
                        <a:t>女</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生科</a:t>
                      </a:r>
                      <a:r>
                        <a:rPr lang="en-US" sz="1400" kern="100" dirty="0">
                          <a:solidFill>
                            <a:srgbClr val="000000"/>
                          </a:solidFill>
                          <a:effectLst/>
                          <a:latin typeface="+mn-ea"/>
                          <a:ea typeface="+mn-ea"/>
                        </a:rPr>
                        <a:t>3</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79314609"/>
                  </a:ext>
                </a:extLst>
              </a:tr>
              <a:tr h="222357">
                <a:tc>
                  <a:txBody>
                    <a:bodyPr/>
                    <a:lstStyle/>
                    <a:p>
                      <a:pPr algn="ctr">
                        <a:lnSpc>
                          <a:spcPts val="1600"/>
                        </a:lnSpc>
                        <a:spcAft>
                          <a:spcPts val="0"/>
                        </a:spcAft>
                      </a:pPr>
                      <a:r>
                        <a:rPr lang="zh-TW" sz="1400" kern="100" dirty="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洪靖媗</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FF"/>
                          </a:solidFill>
                          <a:effectLst/>
                          <a:latin typeface="+mn-ea"/>
                          <a:ea typeface="+mn-ea"/>
                        </a:rPr>
                        <a:t>24</a:t>
                      </a:r>
                      <a:endParaRPr lang="zh-TW" sz="1400" kern="10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社會</a:t>
                      </a:r>
                      <a:r>
                        <a:rPr lang="en-US" sz="1400" kern="100" dirty="0">
                          <a:solidFill>
                            <a:srgbClr val="0000FF"/>
                          </a:solidFill>
                          <a:effectLst/>
                          <a:latin typeface="+mn-ea"/>
                          <a:ea typeface="+mn-ea"/>
                        </a:rPr>
                        <a:t>1</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謝明宏</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7</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000000"/>
                          </a:solidFill>
                          <a:effectLst/>
                          <a:latin typeface="+mn-ea"/>
                          <a:ea typeface="+mn-ea"/>
                        </a:rPr>
                        <a:t>男</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社會</a:t>
                      </a:r>
                      <a:r>
                        <a:rPr lang="en-US" sz="1400" kern="100" dirty="0">
                          <a:solidFill>
                            <a:srgbClr val="000000"/>
                          </a:solidFill>
                          <a:effectLst/>
                          <a:latin typeface="+mn-ea"/>
                          <a:ea typeface="+mn-ea"/>
                        </a:rPr>
                        <a:t>1</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16382900"/>
                  </a:ext>
                </a:extLst>
              </a:tr>
              <a:tr h="222357">
                <a:tc>
                  <a:txBody>
                    <a:bodyPr/>
                    <a:lstStyle/>
                    <a:p>
                      <a:pPr algn="ctr">
                        <a:lnSpc>
                          <a:spcPts val="1600"/>
                        </a:lnSpc>
                        <a:spcAft>
                          <a:spcPts val="0"/>
                        </a:spcAft>
                      </a:pPr>
                      <a:r>
                        <a:rPr lang="zh-TW" sz="1400" kern="10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郭曲欣</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FF"/>
                          </a:solidFill>
                          <a:effectLst/>
                          <a:latin typeface="+mn-ea"/>
                          <a:ea typeface="+mn-ea"/>
                        </a:rPr>
                        <a:t>20</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社會</a:t>
                      </a:r>
                      <a:r>
                        <a:rPr lang="en-US" sz="1400" kern="100" dirty="0">
                          <a:solidFill>
                            <a:srgbClr val="0000FF"/>
                          </a:solidFill>
                          <a:effectLst/>
                          <a:latin typeface="+mn-ea"/>
                          <a:ea typeface="+mn-ea"/>
                        </a:rPr>
                        <a:t>2</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郭玉賢</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5</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社會</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19166212"/>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李朽文</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C00000"/>
                          </a:solidFill>
                          <a:effectLst/>
                          <a:latin typeface="+mn-ea"/>
                          <a:ea typeface="+mn-ea"/>
                        </a:rPr>
                        <a:t>26</a:t>
                      </a:r>
                      <a:endParaRPr lang="zh-TW" sz="1400" kern="10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C0000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健體</a:t>
                      </a:r>
                      <a:r>
                        <a:rPr lang="en-US" sz="1400" kern="100" dirty="0">
                          <a:solidFill>
                            <a:srgbClr val="C00000"/>
                          </a:solidFill>
                          <a:effectLst/>
                          <a:latin typeface="+mn-ea"/>
                          <a:ea typeface="+mn-ea"/>
                        </a:rPr>
                        <a:t>1</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賴冠成</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4</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000000"/>
                          </a:solidFill>
                          <a:effectLst/>
                          <a:latin typeface="+mn-ea"/>
                          <a:ea typeface="+mn-ea"/>
                        </a:rPr>
                        <a:t>男</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健體</a:t>
                      </a:r>
                      <a:r>
                        <a:rPr lang="en-US" sz="1400" kern="100" dirty="0">
                          <a:solidFill>
                            <a:srgbClr val="000000"/>
                          </a:solidFill>
                          <a:effectLst/>
                          <a:latin typeface="+mn-ea"/>
                          <a:ea typeface="+mn-ea"/>
                        </a:rPr>
                        <a:t>1</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34098720"/>
                  </a:ext>
                </a:extLst>
              </a:tr>
              <a:tr h="222357">
                <a:tc>
                  <a:txBody>
                    <a:bodyPr/>
                    <a:lstStyle/>
                    <a:p>
                      <a:pPr algn="ctr">
                        <a:lnSpc>
                          <a:spcPts val="1600"/>
                        </a:lnSpc>
                        <a:spcAft>
                          <a:spcPts val="0"/>
                        </a:spcAft>
                      </a:pPr>
                      <a:r>
                        <a:rPr lang="zh-TW" sz="1400" kern="10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李杏茹</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C00000"/>
                          </a:solidFill>
                          <a:effectLst/>
                          <a:latin typeface="+mn-ea"/>
                          <a:ea typeface="+mn-ea"/>
                        </a:rPr>
                        <a:t>20</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C00000"/>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C00000"/>
                          </a:solidFill>
                          <a:effectLst/>
                          <a:latin typeface="+mn-ea"/>
                          <a:ea typeface="+mn-ea"/>
                        </a:rPr>
                        <a:t>健體</a:t>
                      </a:r>
                      <a:r>
                        <a:rPr lang="en-US" sz="1400" kern="100" dirty="0">
                          <a:solidFill>
                            <a:srgbClr val="C00000"/>
                          </a:solidFill>
                          <a:effectLst/>
                          <a:latin typeface="+mn-ea"/>
                          <a:ea typeface="+mn-ea"/>
                        </a:rPr>
                        <a:t>2</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張宗珍</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3</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健體</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08289997"/>
                  </a:ext>
                </a:extLst>
              </a:tr>
              <a:tr h="222357">
                <a:tc>
                  <a:txBody>
                    <a:bodyPr/>
                    <a:lstStyle/>
                    <a:p>
                      <a:pPr algn="ctr">
                        <a:lnSpc>
                          <a:spcPts val="1600"/>
                        </a:lnSpc>
                        <a:spcAft>
                          <a:spcPts val="0"/>
                        </a:spcAft>
                      </a:pPr>
                      <a:r>
                        <a:rPr lang="zh-TW" sz="1400" kern="100" dirty="0">
                          <a:solidFill>
                            <a:srgbClr val="0000FF"/>
                          </a:solidFill>
                          <a:effectLst/>
                          <a:latin typeface="+mn-ea"/>
                          <a:ea typeface="+mn-ea"/>
                        </a:rPr>
                        <a:t>學務主任</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FF"/>
                          </a:solidFill>
                          <a:effectLst/>
                          <a:latin typeface="+mn-ea"/>
                          <a:ea typeface="+mn-ea"/>
                        </a:rPr>
                        <a:t>廖奕璿</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FF"/>
                          </a:solidFill>
                          <a:effectLst/>
                          <a:latin typeface="+mn-ea"/>
                          <a:ea typeface="+mn-ea"/>
                        </a:rPr>
                        <a:t>11</a:t>
                      </a:r>
                      <a:endParaRPr lang="zh-TW" sz="1400" kern="10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ts val="1600"/>
                        </a:lnSpc>
                        <a:spcAft>
                          <a:spcPts val="0"/>
                        </a:spcAft>
                      </a:pPr>
                      <a:r>
                        <a:rPr lang="zh-TW" sz="1400" kern="100">
                          <a:solidFill>
                            <a:srgbClr val="0000FF"/>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綜合</a:t>
                      </a:r>
                      <a:r>
                        <a:rPr lang="en-US" sz="1400" kern="100" dirty="0">
                          <a:solidFill>
                            <a:srgbClr val="0000FF"/>
                          </a:solidFill>
                          <a:effectLst/>
                          <a:latin typeface="+mn-ea"/>
                          <a:ea typeface="+mn-ea"/>
                        </a:rPr>
                        <a:t>1</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蘇芳瑩</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6</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綜合</a:t>
                      </a:r>
                      <a:r>
                        <a:rPr lang="en-US" sz="1400" kern="100" dirty="0">
                          <a:solidFill>
                            <a:srgbClr val="000000"/>
                          </a:solidFill>
                          <a:effectLst/>
                          <a:latin typeface="+mn-ea"/>
                          <a:ea typeface="+mn-ea"/>
                        </a:rPr>
                        <a:t>1</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41018827"/>
                  </a:ext>
                </a:extLst>
              </a:tr>
              <a:tr h="222357">
                <a:tc>
                  <a:txBody>
                    <a:bodyPr/>
                    <a:lstStyle/>
                    <a:p>
                      <a:pPr algn="ctr">
                        <a:lnSpc>
                          <a:spcPts val="1600"/>
                        </a:lnSpc>
                        <a:spcAft>
                          <a:spcPts val="0"/>
                        </a:spcAft>
                      </a:pPr>
                      <a:r>
                        <a:rPr lang="zh-TW" sz="1400" kern="100">
                          <a:solidFill>
                            <a:srgbClr val="0000FF"/>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0000FF"/>
                          </a:solidFill>
                          <a:effectLst/>
                          <a:latin typeface="+mn-ea"/>
                          <a:ea typeface="+mn-ea"/>
                        </a:rPr>
                        <a:t>宋沛晴</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dirty="0">
                          <a:solidFill>
                            <a:srgbClr val="0000FF"/>
                          </a:solidFill>
                          <a:effectLst/>
                          <a:latin typeface="+mn-ea"/>
                          <a:ea typeface="+mn-ea"/>
                        </a:rPr>
                        <a:t>6</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dirty="0">
                          <a:solidFill>
                            <a:srgbClr val="0000FF"/>
                          </a:solidFill>
                          <a:effectLst/>
                          <a:latin typeface="+mn-ea"/>
                          <a:ea typeface="+mn-ea"/>
                        </a:rPr>
                        <a:t>女</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FF"/>
                          </a:solidFill>
                          <a:effectLst/>
                          <a:latin typeface="+mn-ea"/>
                          <a:ea typeface="+mn-ea"/>
                        </a:rPr>
                        <a:t>綜合</a:t>
                      </a:r>
                      <a:r>
                        <a:rPr lang="en-US" sz="1400" kern="100" dirty="0">
                          <a:solidFill>
                            <a:srgbClr val="0000FF"/>
                          </a:solidFill>
                          <a:effectLst/>
                          <a:latin typeface="+mn-ea"/>
                          <a:ea typeface="+mn-ea"/>
                        </a:rPr>
                        <a:t>2</a:t>
                      </a:r>
                      <a:endParaRPr lang="zh-TW" sz="1400" kern="100" dirty="0">
                        <a:solidFill>
                          <a:srgbClr val="0000FF"/>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吳英華</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5</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綜合</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28257838"/>
                  </a:ext>
                </a:extLst>
              </a:tr>
              <a:tr h="222357">
                <a:tc>
                  <a:txBody>
                    <a:bodyPr/>
                    <a:lstStyle/>
                    <a:p>
                      <a:pPr algn="ctr">
                        <a:lnSpc>
                          <a:spcPts val="1600"/>
                        </a:lnSpc>
                        <a:spcAft>
                          <a:spcPts val="0"/>
                        </a:spcAft>
                      </a:pPr>
                      <a:r>
                        <a:rPr lang="zh-TW" sz="1400" kern="100" dirty="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C00000"/>
                          </a:solidFill>
                          <a:effectLst/>
                          <a:latin typeface="+mn-ea"/>
                          <a:ea typeface="+mn-ea"/>
                        </a:rPr>
                        <a:t>汪偉洋</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400" kern="100">
                          <a:solidFill>
                            <a:srgbClr val="C00000"/>
                          </a:solidFill>
                          <a:effectLst/>
                          <a:latin typeface="+mn-ea"/>
                          <a:ea typeface="+mn-ea"/>
                        </a:rPr>
                        <a:t>3</a:t>
                      </a:r>
                      <a:endParaRPr lang="zh-TW" sz="1400" kern="10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00"/>
                        </a:lnSpc>
                        <a:spcAft>
                          <a:spcPts val="0"/>
                        </a:spcAft>
                      </a:pPr>
                      <a:r>
                        <a:rPr lang="zh-TW" sz="1400" kern="100">
                          <a:solidFill>
                            <a:srgbClr val="C00000"/>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藝文</a:t>
                      </a:r>
                      <a:r>
                        <a:rPr lang="en-US" sz="1400" kern="100" dirty="0">
                          <a:solidFill>
                            <a:srgbClr val="C00000"/>
                          </a:solidFill>
                          <a:effectLst/>
                          <a:latin typeface="+mn-ea"/>
                          <a:ea typeface="+mn-ea"/>
                        </a:rPr>
                        <a:t>1</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effectLst/>
                          <a:latin typeface="+mn-ea"/>
                          <a:ea typeface="+mn-ea"/>
                        </a:rPr>
                        <a:t>特教組長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黃照容</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16</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藝文</a:t>
                      </a:r>
                      <a:r>
                        <a:rPr lang="en-US" sz="1400" kern="100" dirty="0">
                          <a:solidFill>
                            <a:srgbClr val="000000"/>
                          </a:solidFill>
                          <a:effectLst/>
                          <a:latin typeface="+mn-ea"/>
                          <a:ea typeface="+mn-ea"/>
                        </a:rPr>
                        <a:t>1</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9246816"/>
                  </a:ext>
                </a:extLst>
              </a:tr>
              <a:tr h="222357">
                <a:tc>
                  <a:txBody>
                    <a:bodyPr/>
                    <a:lstStyle/>
                    <a:p>
                      <a:pPr algn="ctr">
                        <a:lnSpc>
                          <a:spcPts val="1600"/>
                        </a:lnSpc>
                        <a:spcAft>
                          <a:spcPts val="0"/>
                        </a:spcAft>
                      </a:pPr>
                      <a:r>
                        <a:rPr lang="zh-TW" sz="1400" kern="100">
                          <a:solidFill>
                            <a:srgbClr val="C00000"/>
                          </a:solidFill>
                          <a:effectLst/>
                          <a:latin typeface="+mn-ea"/>
                          <a:ea typeface="+mn-ea"/>
                        </a:rPr>
                        <a:t>教師</a:t>
                      </a:r>
                    </a:p>
                  </a:txBody>
                  <a:tcPr marL="12790" marR="12790" marT="0" marB="0" anchor="ctr">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林鄭賢</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en-US" sz="1400" kern="100" dirty="0">
                          <a:solidFill>
                            <a:srgbClr val="C00000"/>
                          </a:solidFill>
                          <a:effectLst/>
                          <a:latin typeface="+mn-ea"/>
                          <a:ea typeface="+mn-ea"/>
                        </a:rPr>
                        <a:t>1</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nSpc>
                          <a:spcPts val="1600"/>
                        </a:lnSpc>
                        <a:spcAft>
                          <a:spcPts val="0"/>
                        </a:spcAft>
                      </a:pPr>
                      <a:r>
                        <a:rPr lang="zh-TW" sz="1400" kern="100" dirty="0">
                          <a:solidFill>
                            <a:srgbClr val="C00000"/>
                          </a:solidFill>
                          <a:effectLst/>
                          <a:latin typeface="+mn-ea"/>
                          <a:ea typeface="+mn-ea"/>
                        </a:rPr>
                        <a:t>男</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dirty="0">
                          <a:solidFill>
                            <a:srgbClr val="C00000"/>
                          </a:solidFill>
                          <a:effectLst/>
                          <a:latin typeface="+mn-ea"/>
                          <a:ea typeface="+mn-ea"/>
                        </a:rPr>
                        <a:t>藝文</a:t>
                      </a:r>
                      <a:r>
                        <a:rPr lang="en-US" sz="1400" kern="100" dirty="0">
                          <a:solidFill>
                            <a:srgbClr val="C00000"/>
                          </a:solidFill>
                          <a:effectLst/>
                          <a:latin typeface="+mn-ea"/>
                          <a:ea typeface="+mn-ea"/>
                        </a:rPr>
                        <a:t>2</a:t>
                      </a:r>
                      <a:endParaRPr lang="zh-TW" sz="1400" kern="100" dirty="0">
                        <a:solidFill>
                          <a:srgbClr val="C00000"/>
                        </a:solidFill>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effectLst/>
                          <a:latin typeface="+mn-ea"/>
                          <a:ea typeface="+mn-ea"/>
                        </a:rPr>
                        <a:t>教師</a:t>
                      </a: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00"/>
                        </a:lnSpc>
                        <a:spcAft>
                          <a:spcPts val="0"/>
                        </a:spcAft>
                      </a:pPr>
                      <a:r>
                        <a:rPr lang="zh-TW" sz="1400" kern="100">
                          <a:solidFill>
                            <a:srgbClr val="000000"/>
                          </a:solidFill>
                          <a:effectLst/>
                          <a:latin typeface="+mn-ea"/>
                          <a:ea typeface="+mn-ea"/>
                        </a:rPr>
                        <a:t>黃湘君</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en-US" sz="1400" kern="100">
                          <a:solidFill>
                            <a:srgbClr val="000000"/>
                          </a:solidFill>
                          <a:effectLst/>
                          <a:latin typeface="+mn-ea"/>
                          <a:ea typeface="+mn-ea"/>
                        </a:rPr>
                        <a:t>5</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a:lnSpc>
                          <a:spcPts val="1600"/>
                        </a:lnSpc>
                        <a:spcAft>
                          <a:spcPts val="0"/>
                        </a:spcAft>
                      </a:pPr>
                      <a:r>
                        <a:rPr lang="zh-TW" sz="1400" kern="100">
                          <a:solidFill>
                            <a:srgbClr val="000000"/>
                          </a:solidFill>
                          <a:effectLst/>
                          <a:latin typeface="+mn-ea"/>
                          <a:ea typeface="+mn-ea"/>
                        </a:rPr>
                        <a:t>女</a:t>
                      </a:r>
                      <a:endParaRPr lang="zh-TW" sz="1400" kern="10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ts val="1600"/>
                        </a:lnSpc>
                        <a:spcAft>
                          <a:spcPts val="0"/>
                        </a:spcAft>
                      </a:pPr>
                      <a:r>
                        <a:rPr lang="zh-TW" sz="1400" kern="100" dirty="0">
                          <a:solidFill>
                            <a:srgbClr val="000000"/>
                          </a:solidFill>
                          <a:effectLst/>
                          <a:latin typeface="+mn-ea"/>
                          <a:ea typeface="+mn-ea"/>
                        </a:rPr>
                        <a:t>藝文</a:t>
                      </a:r>
                      <a:r>
                        <a:rPr lang="en-US" sz="1400" kern="100" dirty="0">
                          <a:solidFill>
                            <a:srgbClr val="000000"/>
                          </a:solidFill>
                          <a:effectLst/>
                          <a:latin typeface="+mn-ea"/>
                          <a:ea typeface="+mn-ea"/>
                        </a:rPr>
                        <a:t>2</a:t>
                      </a:r>
                      <a:endParaRPr lang="zh-TW" sz="1400" kern="100" dirty="0">
                        <a:effectLst/>
                        <a:latin typeface="+mn-ea"/>
                        <a:ea typeface="+mn-ea"/>
                      </a:endParaRPr>
                    </a:p>
                  </a:txBody>
                  <a:tcPr marL="12790" marR="12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99430817"/>
                  </a:ext>
                </a:extLst>
              </a:tr>
            </a:tbl>
          </a:graphicData>
        </a:graphic>
      </p:graphicFrame>
    </p:spTree>
    <p:extLst>
      <p:ext uri="{BB962C8B-B14F-4D97-AF65-F5344CB8AC3E}">
        <p14:creationId xmlns:p14="http://schemas.microsoft.com/office/powerpoint/2010/main" val="2492961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教師成績考核委員會</a:t>
            </a:r>
          </a:p>
        </p:txBody>
      </p:sp>
      <p:sp>
        <p:nvSpPr>
          <p:cNvPr id="2" name="副標題 1">
            <a:extLst>
              <a:ext uri="{FF2B5EF4-FFF2-40B4-BE49-F238E27FC236}">
                <a16:creationId xmlns:a16="http://schemas.microsoft.com/office/drawing/2014/main" id="{46398DB1-E8CD-41E6-8C72-15A087C3C9F3}"/>
              </a:ext>
            </a:extLst>
          </p:cNvPr>
          <p:cNvSpPr>
            <a:spLocks noGrp="1"/>
          </p:cNvSpPr>
          <p:nvPr>
            <p:ph type="subTitle" idx="1"/>
          </p:nvPr>
        </p:nvSpPr>
        <p:spPr/>
        <p:txBody>
          <a:bodyPr/>
          <a:lstStyle/>
          <a:p>
            <a:r>
              <a:rPr lang="en-US" altLang="zh-TW" dirty="0"/>
              <a:t>                 </a:t>
            </a:r>
            <a:r>
              <a:rPr lang="zh-TW" altLang="en-US" dirty="0"/>
              <a:t>林主任奕志</a:t>
            </a:r>
          </a:p>
        </p:txBody>
      </p:sp>
    </p:spTree>
    <p:extLst>
      <p:ext uri="{BB962C8B-B14F-4D97-AF65-F5344CB8AC3E}">
        <p14:creationId xmlns:p14="http://schemas.microsoft.com/office/powerpoint/2010/main" val="46633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407743" y="1998564"/>
            <a:ext cx="8712968" cy="2371402"/>
          </a:xfrm>
        </p:spPr>
        <p:txBody>
          <a:bodyPr>
            <a:noAutofit/>
          </a:bodyPr>
          <a:lstStyle/>
          <a:p>
            <a:pPr marL="0" indent="0">
              <a:buNone/>
            </a:pPr>
            <a:r>
              <a:rPr lang="zh-TW" altLang="en-US" sz="2800" dirty="0">
                <a:solidFill>
                  <a:prstClr val="black"/>
                </a:solidFill>
                <a:latin typeface="微軟正黑體" panose="020B0604030504040204" pitchFamily="34" charset="-120"/>
              </a:rPr>
              <a:t>一、組成依據：</a:t>
            </a:r>
          </a:p>
          <a:p>
            <a:pPr marL="0" indent="0">
              <a:buNone/>
            </a:pPr>
            <a:endParaRPr lang="zh-TW" altLang="en-US" sz="2200" dirty="0">
              <a:solidFill>
                <a:prstClr val="black"/>
              </a:solidFill>
              <a:latin typeface="微軟正黑體" panose="020B0604030504040204" pitchFamily="34" charset="-120"/>
            </a:endParaRPr>
          </a:p>
          <a:p>
            <a:pPr marL="0" indent="0">
              <a:buNone/>
            </a:pPr>
            <a:r>
              <a:rPr lang="zh-TW" altLang="en-US" sz="2200" dirty="0">
                <a:solidFill>
                  <a:prstClr val="black"/>
                </a:solidFill>
                <a:latin typeface="微軟正黑體" panose="020B0604030504040204" pitchFamily="34" charset="-120"/>
              </a:rPr>
              <a:t>          </a:t>
            </a:r>
            <a:r>
              <a:rPr lang="zh-TW" altLang="en-US" sz="2800" dirty="0">
                <a:solidFill>
                  <a:prstClr val="black"/>
                </a:solidFill>
                <a:latin typeface="微軟正黑體" panose="020B0604030504040204" pitchFamily="34" charset="-120"/>
              </a:rPr>
              <a:t>公立高級中等以下學校教師成績考核辦法第</a:t>
            </a:r>
            <a:r>
              <a:rPr lang="en-US" altLang="zh-TW" sz="2800" dirty="0">
                <a:solidFill>
                  <a:prstClr val="black"/>
                </a:solidFill>
                <a:latin typeface="微軟正黑體" panose="020B0604030504040204" pitchFamily="34" charset="-120"/>
              </a:rPr>
              <a:t>9</a:t>
            </a:r>
            <a:r>
              <a:rPr lang="zh-TW" altLang="en-US" sz="2800" dirty="0">
                <a:solidFill>
                  <a:prstClr val="black"/>
                </a:solidFill>
                <a:latin typeface="微軟正黑體" panose="020B0604030504040204" pitchFamily="34" charset="-120"/>
              </a:rPr>
              <a:t>條</a:t>
            </a:r>
          </a:p>
          <a:p>
            <a:pPr marL="0" indent="0">
              <a:buNone/>
            </a:pPr>
            <a:endParaRPr lang="zh-TW" altLang="en-US" sz="2200" dirty="0">
              <a:solidFill>
                <a:prstClr val="black"/>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04372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323528" y="1628800"/>
            <a:ext cx="7920880" cy="3672408"/>
          </a:xfrm>
        </p:spPr>
        <p:txBody>
          <a:bodyPr>
            <a:noAutofit/>
          </a:bodyPr>
          <a:lstStyle/>
          <a:p>
            <a:pPr marL="0" indent="0">
              <a:buNone/>
            </a:pPr>
            <a:r>
              <a:rPr lang="zh-TW" altLang="en-US" sz="2400" dirty="0">
                <a:solidFill>
                  <a:prstClr val="black"/>
                </a:solidFill>
                <a:latin typeface="微軟正黑體" panose="020B0604030504040204" pitchFamily="34" charset="-120"/>
              </a:rPr>
              <a:t>二、組織成員：</a:t>
            </a:r>
            <a:r>
              <a:rPr lang="zh-TW" altLang="en-US" sz="2400" dirty="0">
                <a:solidFill>
                  <a:srgbClr val="0000FF"/>
                </a:solidFill>
                <a:latin typeface="微軟正黑體" panose="020B0604030504040204" pitchFamily="34" charset="-120"/>
              </a:rPr>
              <a:t>本會置委員</a:t>
            </a:r>
            <a:r>
              <a:rPr lang="en-US" altLang="zh-TW" sz="2400" dirty="0">
                <a:solidFill>
                  <a:srgbClr val="0000FF"/>
                </a:solidFill>
                <a:latin typeface="微軟正黑體" panose="020B0604030504040204" pitchFamily="34" charset="-120"/>
              </a:rPr>
              <a:t>13</a:t>
            </a:r>
            <a:r>
              <a:rPr lang="zh-TW" altLang="en-US" sz="2400" dirty="0">
                <a:solidFill>
                  <a:srgbClr val="0000FF"/>
                </a:solidFill>
                <a:latin typeface="微軟正黑體" panose="020B0604030504040204" pitchFamily="34" charset="-120"/>
              </a:rPr>
              <a:t>人</a:t>
            </a:r>
            <a:r>
              <a:rPr lang="zh-TW" altLang="en-US" sz="2400" dirty="0">
                <a:solidFill>
                  <a:prstClr val="black"/>
                </a:solidFill>
                <a:latin typeface="微軟正黑體" panose="020B0604030504040204" pitchFamily="34" charset="-120"/>
              </a:rPr>
              <a:t>，其組成方式如下：</a:t>
            </a:r>
          </a:p>
          <a:p>
            <a:pPr marL="0" indent="0">
              <a:buNone/>
            </a:pPr>
            <a:endParaRPr lang="zh-TW" altLang="en-US" sz="22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一</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當然委員：</a:t>
            </a:r>
            <a:r>
              <a:rPr lang="en-US" altLang="zh-TW" sz="2400" dirty="0">
                <a:solidFill>
                  <a:srgbClr val="FF0000"/>
                </a:solidFill>
                <a:latin typeface="微軟正黑體" panose="020B0604030504040204" pitchFamily="34" charset="-120"/>
              </a:rPr>
              <a:t>5</a:t>
            </a:r>
            <a:r>
              <a:rPr lang="zh-TW" altLang="en-US" sz="2400" dirty="0">
                <a:solidFill>
                  <a:srgbClr val="FF0000"/>
                </a:solidFill>
                <a:latin typeface="微軟正黑體" panose="020B0604030504040204" pitchFamily="34" charset="-120"/>
              </a:rPr>
              <a:t>人</a:t>
            </a: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、教務主任</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人。</a:t>
            </a: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2</a:t>
            </a:r>
            <a:r>
              <a:rPr lang="zh-TW" altLang="en-US" sz="2400" dirty="0">
                <a:solidFill>
                  <a:prstClr val="black"/>
                </a:solidFill>
                <a:latin typeface="微軟正黑體" panose="020B0604030504040204" pitchFamily="34" charset="-120"/>
              </a:rPr>
              <a:t>、學務主任</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人。</a:t>
            </a: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3</a:t>
            </a:r>
            <a:r>
              <a:rPr lang="zh-TW" altLang="en-US" sz="2400" dirty="0">
                <a:solidFill>
                  <a:prstClr val="black"/>
                </a:solidFill>
                <a:latin typeface="微軟正黑體" panose="020B0604030504040204" pitchFamily="34" charset="-120"/>
              </a:rPr>
              <a:t>、輔導主任</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人。</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4</a:t>
            </a:r>
            <a:r>
              <a:rPr lang="zh-TW" altLang="en-US" sz="2400" dirty="0">
                <a:solidFill>
                  <a:prstClr val="black"/>
                </a:solidFill>
                <a:latin typeface="微軟正黑體" panose="020B0604030504040204" pitchFamily="34" charset="-120"/>
              </a:rPr>
              <a:t>、人事主任</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人。</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5</a:t>
            </a:r>
            <a:r>
              <a:rPr lang="zh-TW" altLang="en-US" sz="2400" dirty="0">
                <a:solidFill>
                  <a:prstClr val="black"/>
                </a:solidFill>
                <a:latin typeface="微軟正黑體" panose="020B0604030504040204" pitchFamily="34" charset="-120"/>
              </a:rPr>
              <a:t>、教師會代表</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人，由教師會選（推）舉之。</a:t>
            </a: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43859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323528" y="1412776"/>
            <a:ext cx="7920880" cy="3888432"/>
          </a:xfrm>
        </p:spPr>
        <p:txBody>
          <a:bodyPr>
            <a:noAutofit/>
          </a:bodyPr>
          <a:lstStyle/>
          <a:p>
            <a:pPr marL="0" indent="0">
              <a:buNone/>
            </a:pPr>
            <a:r>
              <a:rPr lang="zh-TW" altLang="en-US" sz="2400" dirty="0">
                <a:solidFill>
                  <a:prstClr val="black"/>
                </a:solidFill>
                <a:latin typeface="微軟正黑體" panose="020B0604030504040204" pitchFamily="34" charset="-120"/>
              </a:rPr>
              <a:t>二、組織成員：</a:t>
            </a:r>
            <a:r>
              <a:rPr lang="zh-TW" altLang="en-US" sz="2400" dirty="0">
                <a:solidFill>
                  <a:srgbClr val="0000FF"/>
                </a:solidFill>
                <a:latin typeface="微軟正黑體" panose="020B0604030504040204" pitchFamily="34" charset="-120"/>
              </a:rPr>
              <a:t>本會置委員</a:t>
            </a:r>
            <a:r>
              <a:rPr lang="en-US" altLang="zh-TW" sz="2400" dirty="0">
                <a:solidFill>
                  <a:srgbClr val="0000FF"/>
                </a:solidFill>
                <a:latin typeface="微軟正黑體" panose="020B0604030504040204" pitchFamily="34" charset="-120"/>
              </a:rPr>
              <a:t>13</a:t>
            </a:r>
            <a:r>
              <a:rPr lang="zh-TW" altLang="en-US" sz="2400" dirty="0">
                <a:solidFill>
                  <a:srgbClr val="0000FF"/>
                </a:solidFill>
                <a:latin typeface="微軟正黑體" panose="020B0604030504040204" pitchFamily="34" charset="-120"/>
              </a:rPr>
              <a:t>人</a:t>
            </a:r>
            <a:r>
              <a:rPr lang="zh-TW" altLang="en-US" sz="2400" dirty="0">
                <a:solidFill>
                  <a:prstClr val="black"/>
                </a:solidFill>
                <a:latin typeface="微軟正黑體" panose="020B0604030504040204" pitchFamily="34" charset="-120"/>
              </a:rPr>
              <a:t>，其組成方式如下：</a:t>
            </a:r>
          </a:p>
          <a:p>
            <a:pPr marL="0" indent="0">
              <a:buNone/>
            </a:pPr>
            <a:endParaRPr lang="zh-TW" altLang="en-US" sz="22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一</a:t>
            </a:r>
            <a:r>
              <a:rPr lang="en-US" altLang="zh-TW" sz="2400" dirty="0">
                <a:solidFill>
                  <a:prstClr val="black"/>
                </a:solidFill>
                <a:latin typeface="微軟正黑體" panose="020B0604030504040204" pitchFamily="34" charset="-120"/>
              </a:rPr>
              <a:t>)</a:t>
            </a:r>
            <a:r>
              <a:rPr lang="zh-TW" altLang="en-US" sz="2400" dirty="0">
                <a:solidFill>
                  <a:prstClr val="black"/>
                </a:solidFill>
                <a:latin typeface="微軟正黑體" panose="020B0604030504040204" pitchFamily="34" charset="-120"/>
              </a:rPr>
              <a:t>票選委員：</a:t>
            </a:r>
            <a:r>
              <a:rPr lang="en-US" altLang="zh-TW" sz="2400" dirty="0">
                <a:solidFill>
                  <a:srgbClr val="FF0000"/>
                </a:solidFill>
                <a:latin typeface="微軟正黑體" panose="020B0604030504040204" pitchFamily="34" charset="-120"/>
              </a:rPr>
              <a:t>8</a:t>
            </a:r>
            <a:r>
              <a:rPr lang="zh-TW" altLang="en-US" sz="2400" dirty="0">
                <a:solidFill>
                  <a:srgbClr val="FF0000"/>
                </a:solidFill>
                <a:latin typeface="微軟正黑體" panose="020B0604030504040204" pitchFamily="34" charset="-120"/>
              </a:rPr>
              <a:t>人</a:t>
            </a: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由本校教師票選產生，並由委員</a:t>
            </a:r>
            <a:r>
              <a:rPr lang="zh-TW" altLang="en-US" sz="2400" dirty="0">
                <a:solidFill>
                  <a:srgbClr val="0000FF"/>
                </a:solidFill>
                <a:latin typeface="微軟正黑體" panose="020B0604030504040204" pitchFamily="34" charset="-120"/>
              </a:rPr>
              <a:t>互推</a:t>
            </a:r>
            <a:r>
              <a:rPr lang="en-US" altLang="zh-TW" sz="2400" dirty="0">
                <a:solidFill>
                  <a:srgbClr val="0000FF"/>
                </a:solidFill>
                <a:latin typeface="微軟正黑體" panose="020B0604030504040204" pitchFamily="34" charset="-120"/>
              </a:rPr>
              <a:t>1</a:t>
            </a:r>
            <a:r>
              <a:rPr lang="zh-TW" altLang="en-US" sz="2400" dirty="0">
                <a:solidFill>
                  <a:srgbClr val="0000FF"/>
                </a:solidFill>
                <a:latin typeface="微軟正黑體" panose="020B0604030504040204" pitchFamily="34" charset="-120"/>
              </a:rPr>
              <a:t>人為主席</a:t>
            </a:r>
            <a:r>
              <a:rPr lang="zh-TW" altLang="en-US" sz="2400" dirty="0">
                <a:solidFill>
                  <a:prstClr val="black"/>
                </a:solidFill>
                <a:latin typeface="微軟正黑體" panose="020B0604030504040204" pitchFamily="34" charset="-120"/>
              </a:rPr>
              <a:t>，</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任期</a:t>
            </a:r>
            <a:r>
              <a:rPr lang="en-US" altLang="zh-TW" sz="2400" dirty="0">
                <a:solidFill>
                  <a:prstClr val="black"/>
                </a:solidFill>
                <a:latin typeface="微軟正黑體" panose="020B0604030504040204" pitchFamily="34" charset="-120"/>
              </a:rPr>
              <a:t>1</a:t>
            </a:r>
            <a:r>
              <a:rPr lang="zh-TW" altLang="en-US" sz="2400" dirty="0">
                <a:solidFill>
                  <a:prstClr val="black"/>
                </a:solidFill>
                <a:latin typeface="微軟正黑體" panose="020B0604030504040204" pitchFamily="34" charset="-120"/>
              </a:rPr>
              <a:t>年。</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2.</a:t>
            </a:r>
            <a:r>
              <a:rPr lang="zh-TW" altLang="en-US" sz="2400" dirty="0">
                <a:solidFill>
                  <a:prstClr val="black"/>
                </a:solidFill>
                <a:latin typeface="微軟正黑體" panose="020B0604030504040204" pitchFamily="34" charset="-120"/>
              </a:rPr>
              <a:t>委員</a:t>
            </a:r>
            <a:r>
              <a:rPr lang="zh-TW" altLang="en-US" sz="2400" dirty="0">
                <a:solidFill>
                  <a:srgbClr val="0000FF"/>
                </a:solidFill>
                <a:latin typeface="微軟正黑體" panose="020B0604030504040204" pitchFamily="34" charset="-120"/>
              </a:rPr>
              <a:t>每滿</a:t>
            </a:r>
            <a:r>
              <a:rPr lang="en-US" altLang="zh-TW" sz="2400" dirty="0">
                <a:solidFill>
                  <a:srgbClr val="0000FF"/>
                </a:solidFill>
                <a:latin typeface="微軟正黑體" panose="020B0604030504040204" pitchFamily="34" charset="-120"/>
              </a:rPr>
              <a:t>3</a:t>
            </a:r>
            <a:r>
              <a:rPr lang="zh-TW" altLang="en-US" sz="2400" dirty="0">
                <a:solidFill>
                  <a:srgbClr val="0000FF"/>
                </a:solidFill>
                <a:latin typeface="微軟正黑體" panose="020B0604030504040204" pitchFamily="34" charset="-120"/>
              </a:rPr>
              <a:t>人應有</a:t>
            </a:r>
            <a:r>
              <a:rPr lang="en-US" altLang="zh-TW" sz="2400" dirty="0">
                <a:solidFill>
                  <a:srgbClr val="0000FF"/>
                </a:solidFill>
                <a:latin typeface="微軟正黑體" panose="020B0604030504040204" pitchFamily="34" charset="-120"/>
              </a:rPr>
              <a:t>1</a:t>
            </a:r>
            <a:r>
              <a:rPr lang="zh-TW" altLang="en-US" sz="2400" dirty="0">
                <a:solidFill>
                  <a:srgbClr val="0000FF"/>
                </a:solidFill>
                <a:latin typeface="微軟正黑體" panose="020B0604030504040204" pitchFamily="34" charset="-120"/>
              </a:rPr>
              <a:t>人為未兼行政職務教師</a:t>
            </a:r>
            <a:r>
              <a:rPr lang="zh-TW" altLang="en-US" sz="2400" dirty="0">
                <a:solidFill>
                  <a:prstClr val="black"/>
                </a:solidFill>
                <a:latin typeface="微軟正黑體" panose="020B0604030504040204" pitchFamily="34" charset="-120"/>
              </a:rPr>
              <a:t>；未兼</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行政職務教師人數之計算，應排除教師會代表。</a:t>
            </a: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3.</a:t>
            </a:r>
            <a:r>
              <a:rPr lang="zh-TW" altLang="en-US" sz="2400" dirty="0">
                <a:solidFill>
                  <a:srgbClr val="0000FF"/>
                </a:solidFill>
                <a:latin typeface="微軟正黑體" panose="020B0604030504040204" pitchFamily="34" charset="-120"/>
              </a:rPr>
              <a:t>任一性別</a:t>
            </a:r>
            <a:r>
              <a:rPr lang="zh-TW" altLang="en-US" sz="2400" dirty="0">
                <a:solidFill>
                  <a:prstClr val="black"/>
                </a:solidFill>
                <a:latin typeface="微軟正黑體" panose="020B0604030504040204" pitchFamily="34" charset="-120"/>
              </a:rPr>
              <a:t>委員應占委員總數</a:t>
            </a:r>
            <a:r>
              <a:rPr lang="en-US" altLang="zh-TW" sz="2400" dirty="0">
                <a:solidFill>
                  <a:srgbClr val="0000FF"/>
                </a:solidFill>
                <a:latin typeface="微軟正黑體" panose="020B0604030504040204" pitchFamily="34" charset="-120"/>
              </a:rPr>
              <a:t>1/3</a:t>
            </a:r>
            <a:r>
              <a:rPr lang="zh-TW" altLang="en-US" sz="2400" dirty="0">
                <a:solidFill>
                  <a:srgbClr val="0000FF"/>
                </a:solidFill>
                <a:latin typeface="微軟正黑體" panose="020B0604030504040204" pitchFamily="34" charset="-120"/>
              </a:rPr>
              <a:t>以上</a:t>
            </a:r>
            <a:r>
              <a:rPr lang="zh-TW" altLang="en-US" sz="2400" dirty="0">
                <a:solidFill>
                  <a:prstClr val="black"/>
                </a:solidFill>
                <a:latin typeface="微軟正黑體" panose="020B0604030504040204" pitchFamily="34" charset="-120"/>
              </a:rPr>
              <a:t>。</a:t>
            </a:r>
            <a:endParaRPr lang="en-US" altLang="zh-TW" sz="2400" dirty="0">
              <a:solidFill>
                <a:prstClr val="black"/>
              </a:solidFill>
              <a:latin typeface="微軟正黑體" panose="020B0604030504040204" pitchFamily="34" charset="-120"/>
            </a:endParaRPr>
          </a:p>
          <a:p>
            <a:pPr marL="0" indent="0">
              <a:buNone/>
            </a:pPr>
            <a:r>
              <a:rPr lang="zh-TW" altLang="en-US" sz="2400" dirty="0">
                <a:solidFill>
                  <a:prstClr val="black"/>
                </a:solidFill>
                <a:latin typeface="微軟正黑體" panose="020B0604030504040204" pitchFamily="34" charset="-120"/>
              </a:rPr>
              <a:t>       </a:t>
            </a:r>
            <a:r>
              <a:rPr lang="en-US" altLang="zh-TW" sz="2400" dirty="0">
                <a:solidFill>
                  <a:prstClr val="black"/>
                </a:solidFill>
                <a:latin typeface="微軟正黑體" panose="020B0604030504040204" pitchFamily="34" charset="-120"/>
              </a:rPr>
              <a:t>4.</a:t>
            </a:r>
            <a:r>
              <a:rPr lang="zh-TW" altLang="en-US" sz="2400" dirty="0">
                <a:solidFill>
                  <a:prstClr val="black"/>
                </a:solidFill>
                <a:latin typeface="微軟正黑體" panose="020B0604030504040204" pitchFamily="34" charset="-120"/>
              </a:rPr>
              <a:t>委員之任期自</a:t>
            </a:r>
            <a:r>
              <a:rPr lang="zh-TW" altLang="en-US" sz="2400" dirty="0">
                <a:solidFill>
                  <a:srgbClr val="0000FF"/>
                </a:solidFill>
                <a:latin typeface="微軟正黑體" panose="020B0604030504040204" pitchFamily="34" charset="-120"/>
              </a:rPr>
              <a:t>當年</a:t>
            </a:r>
            <a:r>
              <a:rPr lang="en-US" altLang="zh-TW" sz="2400" dirty="0">
                <a:solidFill>
                  <a:srgbClr val="0000FF"/>
                </a:solidFill>
                <a:latin typeface="微軟正黑體" panose="020B0604030504040204" pitchFamily="34" charset="-120"/>
              </a:rPr>
              <a:t>9</a:t>
            </a:r>
            <a:r>
              <a:rPr lang="zh-TW" altLang="en-US" sz="2400" dirty="0">
                <a:solidFill>
                  <a:srgbClr val="0000FF"/>
                </a:solidFill>
                <a:latin typeface="微軟正黑體" panose="020B0604030504040204" pitchFamily="34" charset="-120"/>
              </a:rPr>
              <a:t>月</a:t>
            </a:r>
            <a:r>
              <a:rPr lang="en-US" altLang="zh-TW" sz="2400" dirty="0">
                <a:solidFill>
                  <a:srgbClr val="0000FF"/>
                </a:solidFill>
                <a:latin typeface="微軟正黑體" panose="020B0604030504040204" pitchFamily="34" charset="-120"/>
              </a:rPr>
              <a:t>1</a:t>
            </a:r>
            <a:r>
              <a:rPr lang="zh-TW" altLang="en-US" sz="2400" dirty="0">
                <a:solidFill>
                  <a:srgbClr val="0000FF"/>
                </a:solidFill>
                <a:latin typeface="微軟正黑體" panose="020B0604030504040204" pitchFamily="34" charset="-120"/>
              </a:rPr>
              <a:t>日至次年</a:t>
            </a:r>
            <a:r>
              <a:rPr lang="en-US" altLang="zh-TW" sz="2400" dirty="0">
                <a:solidFill>
                  <a:srgbClr val="0000FF"/>
                </a:solidFill>
                <a:latin typeface="微軟正黑體" panose="020B0604030504040204" pitchFamily="34" charset="-120"/>
              </a:rPr>
              <a:t>8</a:t>
            </a:r>
            <a:r>
              <a:rPr lang="zh-TW" altLang="en-US" sz="2400" dirty="0">
                <a:solidFill>
                  <a:srgbClr val="0000FF"/>
                </a:solidFill>
                <a:latin typeface="微軟正黑體" panose="020B0604030504040204" pitchFamily="34" charset="-120"/>
              </a:rPr>
              <a:t>月</a:t>
            </a:r>
            <a:r>
              <a:rPr lang="en-US" altLang="zh-TW" sz="2400" dirty="0">
                <a:solidFill>
                  <a:srgbClr val="0000FF"/>
                </a:solidFill>
                <a:latin typeface="微軟正黑體" panose="020B0604030504040204" pitchFamily="34" charset="-120"/>
              </a:rPr>
              <a:t>31</a:t>
            </a:r>
            <a:r>
              <a:rPr lang="zh-TW" altLang="en-US" sz="2400" dirty="0">
                <a:solidFill>
                  <a:srgbClr val="0000FF"/>
                </a:solidFill>
                <a:latin typeface="微軟正黑體" panose="020B0604030504040204" pitchFamily="34" charset="-120"/>
              </a:rPr>
              <a:t>日止。</a:t>
            </a:r>
            <a:endParaRPr lang="en-US" altLang="zh-TW" sz="2400" dirty="0">
              <a:solidFill>
                <a:srgbClr val="0000FF"/>
              </a:solidFill>
              <a:latin typeface="微軟正黑體" panose="020B0604030504040204" pitchFamily="34" charset="-120"/>
            </a:endParaRPr>
          </a:p>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237255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323528" y="1412776"/>
            <a:ext cx="7920880" cy="3888432"/>
          </a:xfrm>
        </p:spPr>
        <p:txBody>
          <a:bodyPr>
            <a:noAutofit/>
          </a:bodyPr>
          <a:lstStyle/>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三、委員產生：</a:t>
            </a:r>
            <a:endParaRPr lang="en-US" altLang="zh-TW" sz="2200" dirty="0">
              <a:solidFill>
                <a:prstClr val="black"/>
              </a:solidFill>
              <a:latin typeface="微軟正黑體" panose="020B0604030504040204" pitchFamily="34" charset="-120"/>
            </a:endParaRPr>
          </a:p>
          <a:p>
            <a:pPr marL="0" lv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一</a:t>
            </a:r>
            <a:r>
              <a:rPr lang="en-US" altLang="zh-TW" sz="2200" dirty="0">
                <a:solidFill>
                  <a:prstClr val="black"/>
                </a:solidFill>
                <a:latin typeface="微軟正黑體" panose="020B0604030504040204" pitchFamily="34" charset="-120"/>
              </a:rPr>
              <a:t>)  </a:t>
            </a:r>
            <a:r>
              <a:rPr lang="zh-TW" altLang="en-US" sz="2200" dirty="0">
                <a:solidFill>
                  <a:prstClr val="black"/>
                </a:solidFill>
                <a:latin typeface="微軟正黑體" panose="020B0604030504040204" pitchFamily="34" charset="-120"/>
              </a:rPr>
              <a:t>票選委員選舉日期：</a:t>
            </a:r>
          </a:p>
          <a:p>
            <a:pPr marL="0" lvl="0" indent="0">
              <a:buNone/>
            </a:pPr>
            <a:r>
              <a:rPr lang="zh-TW" altLang="en-US" sz="2200" dirty="0">
                <a:solidFill>
                  <a:prstClr val="black"/>
                </a:solidFill>
                <a:latin typeface="微軟正黑體" panose="020B0604030504040204" pitchFamily="34" charset="-120"/>
              </a:rPr>
              <a:t>            每學年度第一學期</a:t>
            </a:r>
            <a:r>
              <a:rPr lang="zh-TW" altLang="en-US" sz="2200" dirty="0">
                <a:solidFill>
                  <a:srgbClr val="0000FF"/>
                </a:solidFill>
                <a:latin typeface="微軟正黑體" panose="020B0604030504040204" pitchFamily="34" charset="-120"/>
              </a:rPr>
              <a:t>期初校務會議</a:t>
            </a:r>
            <a:r>
              <a:rPr lang="zh-TW" altLang="en-US" sz="2200" dirty="0">
                <a:solidFill>
                  <a:prstClr val="black"/>
                </a:solidFill>
                <a:latin typeface="微軟正黑體" panose="020B0604030504040204" pitchFamily="34" charset="-120"/>
              </a:rPr>
              <a:t>辦理。      </a:t>
            </a:r>
          </a:p>
          <a:p>
            <a:pPr marL="0" lv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二</a:t>
            </a:r>
            <a:r>
              <a:rPr lang="en-US" altLang="zh-TW" sz="2200" dirty="0">
                <a:solidFill>
                  <a:prstClr val="black"/>
                </a:solidFill>
                <a:latin typeface="微軟正黑體" panose="020B0604030504040204" pitchFamily="34" charset="-120"/>
              </a:rPr>
              <a:t>)  </a:t>
            </a:r>
            <a:r>
              <a:rPr lang="zh-TW" altLang="en-US" sz="2200" dirty="0">
                <a:solidFill>
                  <a:prstClr val="black"/>
                </a:solidFill>
                <a:latin typeface="微軟正黑體" panose="020B0604030504040204" pitchFamily="34" charset="-120"/>
              </a:rPr>
              <a:t>選舉方式：</a:t>
            </a:r>
          </a:p>
          <a:p>
            <a:pPr marL="0" lvl="0" indent="0">
              <a:buNone/>
            </a:pPr>
            <a:r>
              <a:rPr lang="zh-TW" altLang="en-US" sz="2200" dirty="0">
                <a:solidFill>
                  <a:prstClr val="black"/>
                </a:solidFill>
                <a:latin typeface="微軟正黑體" panose="020B0604030504040204" pitchFamily="34" charset="-120"/>
              </a:rPr>
              <a:t>            以限制連記及無記名方式，由全體專任教師選</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推</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舉之；  </a:t>
            </a:r>
            <a:endParaRPr lang="en-US" altLang="zh-TW"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限制連記額數於圈選時不得超過應選名額之</a:t>
            </a:r>
            <a:r>
              <a:rPr lang="en-US" altLang="zh-TW" sz="2200" dirty="0">
                <a:solidFill>
                  <a:prstClr val="black"/>
                </a:solidFill>
                <a:latin typeface="微軟正黑體" panose="020B0604030504040204" pitchFamily="34" charset="-120"/>
              </a:rPr>
              <a:t>1/2</a:t>
            </a:r>
            <a:r>
              <a:rPr lang="zh-TW" altLang="en-US" sz="2200" dirty="0">
                <a:solidFill>
                  <a:prstClr val="black"/>
                </a:solidFill>
                <a:latin typeface="微軟正黑體" panose="020B0604030504040204" pitchFamily="34" charset="-120"/>
              </a:rPr>
              <a:t>。</a:t>
            </a:r>
            <a:endParaRPr lang="en-US" altLang="zh-TW"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亦即</a:t>
            </a:r>
            <a:r>
              <a:rPr lang="en-US" altLang="zh-TW" sz="2200" dirty="0">
                <a:solidFill>
                  <a:srgbClr val="0000FF"/>
                </a:solidFill>
                <a:latin typeface="微軟正黑體" panose="020B0604030504040204" pitchFamily="34" charset="-120"/>
              </a:rPr>
              <a:t>1</a:t>
            </a:r>
            <a:r>
              <a:rPr lang="zh-TW" altLang="en-US" sz="2200" dirty="0">
                <a:solidFill>
                  <a:srgbClr val="0000FF"/>
                </a:solidFill>
                <a:latin typeface="微軟正黑體" panose="020B0604030504040204" pitchFamily="34" charset="-120"/>
              </a:rPr>
              <a:t>人圈選</a:t>
            </a:r>
            <a:r>
              <a:rPr lang="en-US" altLang="zh-TW" sz="2200" dirty="0">
                <a:solidFill>
                  <a:srgbClr val="0000FF"/>
                </a:solidFill>
                <a:latin typeface="微軟正黑體" panose="020B0604030504040204" pitchFamily="34" charset="-120"/>
              </a:rPr>
              <a:t>4</a:t>
            </a:r>
            <a:r>
              <a:rPr lang="zh-TW" altLang="en-US" sz="2200" dirty="0">
                <a:solidFill>
                  <a:srgbClr val="0000FF"/>
                </a:solidFill>
                <a:latin typeface="微軟正黑體" panose="020B0604030504040204" pitchFamily="34" charset="-120"/>
              </a:rPr>
              <a:t>票</a:t>
            </a:r>
            <a:r>
              <a:rPr lang="en-US" altLang="zh-TW" sz="2200" dirty="0">
                <a:solidFill>
                  <a:prstClr val="black"/>
                </a:solidFill>
                <a:latin typeface="微軟正黑體" panose="020B0604030504040204" pitchFamily="34" charset="-120"/>
              </a:rPr>
              <a:t>)</a:t>
            </a:r>
          </a:p>
          <a:p>
            <a:pPr marL="0" lvl="0" indent="0">
              <a:buNone/>
            </a:pPr>
            <a:r>
              <a:rPr lang="en-US" altLang="zh-TW"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78212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323528" y="1700808"/>
            <a:ext cx="7920880" cy="3024336"/>
          </a:xfrm>
        </p:spPr>
        <p:txBody>
          <a:bodyPr>
            <a:noAutofit/>
          </a:bodyPr>
          <a:lstStyle/>
          <a:p>
            <a:pPr marL="0" indent="0">
              <a:buNone/>
            </a:pPr>
            <a:endParaRPr lang="zh-TW" altLang="en-US" sz="2200" dirty="0">
              <a:solidFill>
                <a:prstClr val="black"/>
              </a:solidFill>
              <a:latin typeface="微軟正黑體" panose="020B0604030504040204" pitchFamily="34" charset="-120"/>
            </a:endParaRPr>
          </a:p>
          <a:p>
            <a:pPr marL="0" lvl="0" indent="0">
              <a:buNone/>
            </a:pPr>
            <a:r>
              <a:rPr lang="zh-TW" altLang="en-US" sz="2200" dirty="0">
                <a:solidFill>
                  <a:prstClr val="black"/>
                </a:solidFill>
                <a:latin typeface="微軟正黑體" panose="020B0604030504040204" pitchFamily="34" charset="-120"/>
              </a:rPr>
              <a:t>四、委員任務：</a:t>
            </a:r>
          </a:p>
          <a:p>
            <a:pPr marL="0" lvl="0" indent="0">
              <a:buNone/>
            </a:pPr>
            <a:r>
              <a:rPr lang="zh-TW" altLang="en-US" sz="2200" dirty="0">
                <a:solidFill>
                  <a:prstClr val="black"/>
                </a:solidFill>
                <a:latin typeface="微軟正黑體" panose="020B0604030504040204" pitchFamily="34" charset="-120"/>
              </a:rPr>
              <a:t>       </a:t>
            </a:r>
          </a:p>
          <a:p>
            <a:pPr mar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一</a:t>
            </a:r>
            <a:r>
              <a:rPr lang="en-US" altLang="zh-TW" sz="2200" dirty="0">
                <a:solidFill>
                  <a:prstClr val="black"/>
                </a:solidFill>
                <a:latin typeface="微軟正黑體" panose="020B0604030504040204" pitchFamily="34" charset="-120"/>
              </a:rPr>
              <a:t>)</a:t>
            </a:r>
            <a:r>
              <a:rPr lang="zh-TW" altLang="en-US" sz="2200" dirty="0">
                <a:latin typeface="微軟正黑體" panose="020B0604030504040204" pitchFamily="34" charset="-120"/>
              </a:rPr>
              <a:t>學校教師年終成績考核、另予成績考核及平時考核獎懲之</a:t>
            </a:r>
            <a:endParaRPr lang="en-US" altLang="zh-TW" sz="2200" dirty="0">
              <a:latin typeface="微軟正黑體" panose="020B0604030504040204" pitchFamily="34" charset="-120"/>
            </a:endParaRPr>
          </a:p>
          <a:p>
            <a:pPr marL="0" indent="0">
              <a:buNone/>
            </a:pPr>
            <a:r>
              <a:rPr lang="zh-TW" altLang="en-US" sz="2200" dirty="0">
                <a:latin typeface="微軟正黑體" panose="020B0604030504040204" pitchFamily="34" charset="-120"/>
              </a:rPr>
              <a:t>          初核或核議事項。</a:t>
            </a:r>
          </a:p>
          <a:p>
            <a:pPr marL="0" lvl="0" indent="0">
              <a:buNone/>
            </a:pPr>
            <a:r>
              <a:rPr lang="zh-TW" altLang="en-US" sz="2200" dirty="0">
                <a:solidFill>
                  <a:prstClr val="black"/>
                </a:solidFill>
                <a:latin typeface="微軟正黑體" panose="020B0604030504040204" pitchFamily="34" charset="-120"/>
              </a:rPr>
              <a:t>    </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二</a:t>
            </a:r>
            <a:r>
              <a:rPr lang="en-US" altLang="zh-TW" sz="2200" dirty="0">
                <a:solidFill>
                  <a:prstClr val="black"/>
                </a:solidFill>
                <a:latin typeface="微軟正黑體" panose="020B0604030504040204" pitchFamily="34" charset="-120"/>
              </a:rPr>
              <a:t>)</a:t>
            </a:r>
            <a:r>
              <a:rPr lang="zh-TW" altLang="en-US" sz="2200" dirty="0">
                <a:solidFill>
                  <a:prstClr val="black"/>
                </a:solidFill>
                <a:latin typeface="微軟正黑體" panose="020B0604030504040204" pitchFamily="34" charset="-120"/>
              </a:rPr>
              <a:t>其他有關考核之核議事項及校長交議考核事項。</a:t>
            </a:r>
            <a:endParaRPr lang="en-US" altLang="zh-TW" sz="2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647915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548680"/>
            <a:ext cx="8229600" cy="724942"/>
          </a:xfrm>
        </p:spPr>
        <p:txBody>
          <a:bodyPr>
            <a:normAutofit fontScale="90000"/>
          </a:bodyPr>
          <a:lstStyle/>
          <a:p>
            <a:r>
              <a:rPr lang="zh-TW" altLang="en-US" b="1" dirty="0">
                <a:solidFill>
                  <a:srgbClr val="0000FF"/>
                </a:solidFill>
                <a:latin typeface="微軟正黑體" panose="020B0604030504040204" pitchFamily="34" charset="-120"/>
                <a:ea typeface="微軟正黑體" panose="020B0604030504040204" pitchFamily="34" charset="-120"/>
              </a:rPr>
              <a:t>教師成績考核委員會</a:t>
            </a:r>
          </a:p>
        </p:txBody>
      </p:sp>
      <p:sp>
        <p:nvSpPr>
          <p:cNvPr id="2" name="內容版面配置區 1"/>
          <p:cNvSpPr>
            <a:spLocks noGrp="1"/>
          </p:cNvSpPr>
          <p:nvPr>
            <p:ph idx="1"/>
          </p:nvPr>
        </p:nvSpPr>
        <p:spPr>
          <a:xfrm>
            <a:off x="323528" y="1340768"/>
            <a:ext cx="8820472" cy="5328592"/>
          </a:xfrm>
        </p:spPr>
        <p:txBody>
          <a:bodyPr>
            <a:noAutofit/>
          </a:bodyPr>
          <a:lstStyle/>
          <a:p>
            <a:pPr marL="0" lvl="0" indent="0">
              <a:buNone/>
            </a:pPr>
            <a:r>
              <a:rPr lang="en-US" altLang="zh-TW" sz="2200" dirty="0">
                <a:solidFill>
                  <a:prstClr val="black"/>
                </a:solidFill>
                <a:latin typeface="微軟正黑體" panose="020B0604030504040204" pitchFamily="34" charset="-120"/>
              </a:rPr>
              <a:t>110</a:t>
            </a:r>
            <a:r>
              <a:rPr lang="zh-TW" altLang="en-US" sz="2200" dirty="0">
                <a:solidFill>
                  <a:prstClr val="black"/>
                </a:solidFill>
                <a:latin typeface="微軟正黑體" panose="020B0604030504040204" pitchFamily="34" charset="-120"/>
              </a:rPr>
              <a:t>學年度委員名單：</a:t>
            </a:r>
          </a:p>
          <a:p>
            <a:pPr marL="0" lvl="0" indent="0">
              <a:buNone/>
            </a:pPr>
            <a:r>
              <a:rPr lang="zh-TW" altLang="en-US" sz="2200" dirty="0">
                <a:solidFill>
                  <a:prstClr val="black"/>
                </a:solidFill>
                <a:latin typeface="微軟正黑體" panose="020B0604030504040204" pitchFamily="34" charset="-120"/>
              </a:rPr>
              <a:t>       </a:t>
            </a:r>
          </a:p>
          <a:p>
            <a:pPr marL="0" indent="0">
              <a:buNone/>
            </a:pPr>
            <a:r>
              <a:rPr lang="zh-TW" altLang="en-US" sz="2200" dirty="0">
                <a:solidFill>
                  <a:prstClr val="black"/>
                </a:solidFill>
                <a:latin typeface="微軟正黑體" panose="020B0604030504040204" pitchFamily="34" charset="-120"/>
              </a:rPr>
              <a:t>    </a:t>
            </a:r>
            <a:endParaRPr lang="en-US" altLang="zh-TW" sz="2200" dirty="0">
              <a:latin typeface="微軟正黑體" panose="020B0604030504040204" pitchFamily="34" charset="-120"/>
              <a:ea typeface="微軟正黑體" panose="020B0604030504040204" pitchFamily="34" charset="-120"/>
            </a:endParaRPr>
          </a:p>
        </p:txBody>
      </p:sp>
      <p:graphicFrame>
        <p:nvGraphicFramePr>
          <p:cNvPr id="3" name="表格 2">
            <a:extLst>
              <a:ext uri="{FF2B5EF4-FFF2-40B4-BE49-F238E27FC236}">
                <a16:creationId xmlns:a16="http://schemas.microsoft.com/office/drawing/2014/main" id="{8502D3DF-28AE-4C35-BFCB-66B5EB6C8B53}"/>
              </a:ext>
            </a:extLst>
          </p:cNvPr>
          <p:cNvGraphicFramePr>
            <a:graphicFrameLocks noGrp="1"/>
          </p:cNvGraphicFramePr>
          <p:nvPr>
            <p:extLst/>
          </p:nvPr>
        </p:nvGraphicFramePr>
        <p:xfrm>
          <a:off x="611560" y="1844824"/>
          <a:ext cx="8075241" cy="4334166"/>
        </p:xfrm>
        <a:graphic>
          <a:graphicData uri="http://schemas.openxmlformats.org/drawingml/2006/table">
            <a:tbl>
              <a:tblPr firstRow="1" firstCol="1" lastRow="1" lastCol="1" bandRow="1" bandCol="1"/>
              <a:tblGrid>
                <a:gridCol w="1008997">
                  <a:extLst>
                    <a:ext uri="{9D8B030D-6E8A-4147-A177-3AD203B41FA5}">
                      <a16:colId xmlns:a16="http://schemas.microsoft.com/office/drawing/2014/main" val="1693466957"/>
                    </a:ext>
                  </a:extLst>
                </a:gridCol>
                <a:gridCol w="1046519">
                  <a:extLst>
                    <a:ext uri="{9D8B030D-6E8A-4147-A177-3AD203B41FA5}">
                      <a16:colId xmlns:a16="http://schemas.microsoft.com/office/drawing/2014/main" val="2502275867"/>
                    </a:ext>
                  </a:extLst>
                </a:gridCol>
                <a:gridCol w="440468">
                  <a:extLst>
                    <a:ext uri="{9D8B030D-6E8A-4147-A177-3AD203B41FA5}">
                      <a16:colId xmlns:a16="http://schemas.microsoft.com/office/drawing/2014/main" val="3358511329"/>
                    </a:ext>
                  </a:extLst>
                </a:gridCol>
                <a:gridCol w="440468">
                  <a:extLst>
                    <a:ext uri="{9D8B030D-6E8A-4147-A177-3AD203B41FA5}">
                      <a16:colId xmlns:a16="http://schemas.microsoft.com/office/drawing/2014/main" val="584090911"/>
                    </a:ext>
                  </a:extLst>
                </a:gridCol>
                <a:gridCol w="1101169">
                  <a:extLst>
                    <a:ext uri="{9D8B030D-6E8A-4147-A177-3AD203B41FA5}">
                      <a16:colId xmlns:a16="http://schemas.microsoft.com/office/drawing/2014/main" val="3171297417"/>
                    </a:ext>
                  </a:extLst>
                </a:gridCol>
                <a:gridCol w="1008997">
                  <a:extLst>
                    <a:ext uri="{9D8B030D-6E8A-4147-A177-3AD203B41FA5}">
                      <a16:colId xmlns:a16="http://schemas.microsoft.com/office/drawing/2014/main" val="1902100852"/>
                    </a:ext>
                  </a:extLst>
                </a:gridCol>
                <a:gridCol w="1009813">
                  <a:extLst>
                    <a:ext uri="{9D8B030D-6E8A-4147-A177-3AD203B41FA5}">
                      <a16:colId xmlns:a16="http://schemas.microsoft.com/office/drawing/2014/main" val="1260266396"/>
                    </a:ext>
                  </a:extLst>
                </a:gridCol>
                <a:gridCol w="550584">
                  <a:extLst>
                    <a:ext uri="{9D8B030D-6E8A-4147-A177-3AD203B41FA5}">
                      <a16:colId xmlns:a16="http://schemas.microsoft.com/office/drawing/2014/main" val="817659479"/>
                    </a:ext>
                  </a:extLst>
                </a:gridCol>
                <a:gridCol w="446178">
                  <a:extLst>
                    <a:ext uri="{9D8B030D-6E8A-4147-A177-3AD203B41FA5}">
                      <a16:colId xmlns:a16="http://schemas.microsoft.com/office/drawing/2014/main" val="2986776089"/>
                    </a:ext>
                  </a:extLst>
                </a:gridCol>
                <a:gridCol w="1022048">
                  <a:extLst>
                    <a:ext uri="{9D8B030D-6E8A-4147-A177-3AD203B41FA5}">
                      <a16:colId xmlns:a16="http://schemas.microsoft.com/office/drawing/2014/main" val="285473467"/>
                    </a:ext>
                  </a:extLst>
                </a:gridCol>
              </a:tblGrid>
              <a:tr h="360040">
                <a:tc gridSpan="5">
                  <a:txBody>
                    <a:bodyPr/>
                    <a:lstStyle/>
                    <a:p>
                      <a:pPr algn="ctr">
                        <a:lnSpc>
                          <a:spcPts val="2000"/>
                        </a:lnSpc>
                        <a:spcAft>
                          <a:spcPts val="0"/>
                        </a:spcAft>
                      </a:pPr>
                      <a:r>
                        <a:rPr lang="zh-TW" sz="1800" kern="100" dirty="0">
                          <a:effectLst/>
                          <a:latin typeface="+mj-ea"/>
                          <a:ea typeface="+mj-ea"/>
                        </a:rPr>
                        <a:t>正取名單</a:t>
                      </a:r>
                      <a:endParaRPr lang="zh-TW" sz="1200" kern="100" dirty="0">
                        <a:effectLst/>
                        <a:latin typeface="+mj-ea"/>
                        <a:ea typeface="+mj-ea"/>
                      </a:endParaRPr>
                    </a:p>
                  </a:txBody>
                  <a:tcPr marL="17780" marR="177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5">
                  <a:txBody>
                    <a:bodyPr/>
                    <a:lstStyle/>
                    <a:p>
                      <a:pPr algn="ctr">
                        <a:lnSpc>
                          <a:spcPts val="2000"/>
                        </a:lnSpc>
                        <a:spcAft>
                          <a:spcPts val="0"/>
                        </a:spcAft>
                      </a:pPr>
                      <a:r>
                        <a:rPr lang="zh-TW" sz="1800" kern="100">
                          <a:effectLst/>
                          <a:latin typeface="+mj-ea"/>
                          <a:ea typeface="+mj-ea"/>
                        </a:rPr>
                        <a:t>備取名單</a:t>
                      </a:r>
                      <a:endParaRPr lang="zh-TW" sz="1200" kern="100">
                        <a:effectLst/>
                        <a:latin typeface="+mj-ea"/>
                        <a:ea typeface="+mj-ea"/>
                      </a:endParaRP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2526834737"/>
                  </a:ext>
                </a:extLst>
              </a:tr>
              <a:tr h="402987">
                <a:tc>
                  <a:txBody>
                    <a:bodyPr/>
                    <a:lstStyle/>
                    <a:p>
                      <a:pPr algn="ctr">
                        <a:lnSpc>
                          <a:spcPts val="1200"/>
                        </a:lnSpc>
                        <a:spcAft>
                          <a:spcPts val="0"/>
                        </a:spcAft>
                      </a:pPr>
                      <a:r>
                        <a:rPr lang="zh-TW" sz="1200" kern="100">
                          <a:effectLst/>
                          <a:latin typeface="+mj-ea"/>
                          <a:ea typeface="+mj-ea"/>
                        </a:rPr>
                        <a:t>職稱</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正取委員</a:t>
                      </a:r>
                    </a:p>
                    <a:p>
                      <a:pPr algn="ctr">
                        <a:lnSpc>
                          <a:spcPts val="1200"/>
                        </a:lnSpc>
                        <a:spcAft>
                          <a:spcPts val="0"/>
                        </a:spcAft>
                      </a:pPr>
                      <a:r>
                        <a:rPr lang="zh-TW" sz="1200" kern="100">
                          <a:effectLst/>
                          <a:latin typeface="+mj-ea"/>
                          <a:ea typeface="+mj-ea"/>
                        </a:rPr>
                        <a:t>姓名</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票數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性別</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dirty="0">
                          <a:effectLst/>
                          <a:latin typeface="+mj-ea"/>
                          <a:ea typeface="+mj-ea"/>
                        </a:rPr>
                        <a:t>備註</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dirty="0">
                          <a:effectLst/>
                          <a:latin typeface="+mj-ea"/>
                          <a:ea typeface="+mj-ea"/>
                        </a:rPr>
                        <a:t>職稱</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候補委員</a:t>
                      </a:r>
                    </a:p>
                    <a:p>
                      <a:pPr algn="ctr">
                        <a:lnSpc>
                          <a:spcPts val="1200"/>
                        </a:lnSpc>
                        <a:spcAft>
                          <a:spcPts val="0"/>
                        </a:spcAft>
                      </a:pPr>
                      <a:r>
                        <a:rPr lang="zh-TW" sz="1200" kern="100">
                          <a:effectLst/>
                          <a:latin typeface="+mj-ea"/>
                          <a:ea typeface="+mj-ea"/>
                        </a:rPr>
                        <a:t>姓名</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票數</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性別</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00"/>
                        </a:lnSpc>
                        <a:spcAft>
                          <a:spcPts val="0"/>
                        </a:spcAft>
                      </a:pPr>
                      <a:r>
                        <a:rPr lang="zh-TW" sz="1200" kern="100">
                          <a:effectLst/>
                          <a:latin typeface="+mj-ea"/>
                          <a:ea typeface="+mj-ea"/>
                        </a:rPr>
                        <a:t>備註</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0395621"/>
                  </a:ext>
                </a:extLst>
              </a:tr>
              <a:tr h="274703">
                <a:tc>
                  <a:txBody>
                    <a:bodyPr/>
                    <a:lstStyle/>
                    <a:p>
                      <a:pPr algn="ctr">
                        <a:lnSpc>
                          <a:spcPts val="1800"/>
                        </a:lnSpc>
                        <a:spcAft>
                          <a:spcPts val="0"/>
                        </a:spcAft>
                      </a:pPr>
                      <a:r>
                        <a:rPr lang="zh-TW" sz="1400" kern="100" dirty="0">
                          <a:effectLst/>
                          <a:latin typeface="+mj-ea"/>
                          <a:ea typeface="+mj-ea"/>
                        </a:rPr>
                        <a:t>教務主任</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陳信全</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zh-TW" sz="1400" kern="100">
                          <a:effectLst/>
                          <a:latin typeface="+mj-ea"/>
                          <a:ea typeface="+mj-ea"/>
                        </a:rPr>
                        <a:t>當然委員</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710</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許耀仁</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rPr>
                        <a:t>23</a:t>
                      </a:r>
                      <a:endParaRPr lang="zh-TW" sz="140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3971965"/>
                  </a:ext>
                </a:extLst>
              </a:tr>
              <a:tr h="274703">
                <a:tc>
                  <a:txBody>
                    <a:bodyPr/>
                    <a:lstStyle/>
                    <a:p>
                      <a:pPr algn="ctr">
                        <a:lnSpc>
                          <a:spcPts val="1800"/>
                        </a:lnSpc>
                        <a:spcAft>
                          <a:spcPts val="0"/>
                        </a:spcAft>
                      </a:pPr>
                      <a:r>
                        <a:rPr lang="zh-TW" sz="1400" kern="100">
                          <a:effectLst/>
                          <a:latin typeface="+mj-ea"/>
                          <a:ea typeface="+mj-ea"/>
                        </a:rPr>
                        <a:t>學務主任</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廖奕璿</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當然委員</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712</a:t>
                      </a:r>
                      <a:r>
                        <a:rPr lang="zh-TW" sz="1400" kern="100" dirty="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謝明宏</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rPr>
                        <a:t>19</a:t>
                      </a:r>
                      <a:endParaRPr lang="zh-TW" sz="140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240564"/>
                  </a:ext>
                </a:extLst>
              </a:tr>
              <a:tr h="274703">
                <a:tc>
                  <a:txBody>
                    <a:bodyPr/>
                    <a:lstStyle/>
                    <a:p>
                      <a:pPr algn="ctr">
                        <a:lnSpc>
                          <a:spcPts val="1800"/>
                        </a:lnSpc>
                        <a:spcAft>
                          <a:spcPts val="0"/>
                        </a:spcAft>
                      </a:pPr>
                      <a:r>
                        <a:rPr lang="zh-TW" sz="1400" kern="100">
                          <a:effectLst/>
                          <a:latin typeface="+mj-ea"/>
                          <a:ea typeface="+mj-ea"/>
                        </a:rPr>
                        <a:t>輔導主任</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劉松英</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當然委員</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衛生組長</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胡創崧</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13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zh-TW" sz="1400" kern="100">
                          <a:effectLst/>
                          <a:latin typeface="+mj-ea"/>
                          <a:ea typeface="+mj-ea"/>
                        </a:rPr>
                        <a:t>行政</a:t>
                      </a:r>
                      <a:r>
                        <a:rPr lang="en-US" sz="1400" kern="100">
                          <a:effectLst/>
                          <a:latin typeface="+mj-ea"/>
                          <a:ea typeface="+mj-ea"/>
                        </a:rPr>
                        <a:t>1</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2415047"/>
                  </a:ext>
                </a:extLst>
              </a:tr>
              <a:tr h="274703">
                <a:tc>
                  <a:txBody>
                    <a:bodyPr/>
                    <a:lstStyle/>
                    <a:p>
                      <a:pPr algn="ctr">
                        <a:lnSpc>
                          <a:spcPts val="1800"/>
                        </a:lnSpc>
                        <a:spcAft>
                          <a:spcPts val="0"/>
                        </a:spcAft>
                      </a:pPr>
                      <a:r>
                        <a:rPr lang="zh-TW" sz="1400" kern="100">
                          <a:effectLst/>
                          <a:latin typeface="+mj-ea"/>
                          <a:ea typeface="+mj-ea"/>
                        </a:rPr>
                        <a:t>人事主任</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林奕志</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當然委員</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924</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陳建國</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5</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dirty="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7125001"/>
                  </a:ext>
                </a:extLst>
              </a:tr>
              <a:tr h="274703">
                <a:tc>
                  <a:txBody>
                    <a:bodyPr/>
                    <a:lstStyle/>
                    <a:p>
                      <a:pPr algn="ctr">
                        <a:spcAft>
                          <a:spcPts val="0"/>
                        </a:spcAft>
                      </a:pPr>
                      <a:r>
                        <a:rPr lang="zh-TW" sz="1400" kern="100">
                          <a:effectLst/>
                          <a:latin typeface="+mj-ea"/>
                          <a:ea typeface="+mj-ea"/>
                        </a:rPr>
                        <a:t>教師會</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曹昌立</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cs typeface="新細明體" panose="02020500000000000000" pitchFamily="18" charset="-120"/>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BlToTr w="3175" cap="flat" cmpd="sng" algn="ctr">
                      <a:solidFill>
                        <a:srgbClr val="000000"/>
                      </a:solidFill>
                      <a:prstDash val="solid"/>
                      <a:round/>
                      <a:headEnd type="none" w="med" len="med"/>
                      <a:tailEnd type="none" w="med" len="med"/>
                    </a:lnBlToTr>
                  </a:tcPr>
                </a:tc>
                <a:tc>
                  <a:txBody>
                    <a:bodyPr/>
                    <a:lstStyle/>
                    <a:p>
                      <a:pPr>
                        <a:lnSpc>
                          <a:spcPts val="1800"/>
                        </a:lnSpc>
                        <a:spcAft>
                          <a:spcPts val="0"/>
                        </a:spcAft>
                      </a:pPr>
                      <a:r>
                        <a:rPr lang="zh-TW" sz="1400" kern="100" dirty="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當然委員</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總務主任</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周志群</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5</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dirty="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行政</a:t>
                      </a:r>
                      <a:r>
                        <a:rPr lang="en-US" sz="1400" kern="100">
                          <a:effectLst/>
                          <a:latin typeface="+mj-ea"/>
                          <a:ea typeface="+mj-ea"/>
                        </a:rPr>
                        <a:t>2</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04355"/>
                  </a:ext>
                </a:extLst>
              </a:tr>
              <a:tr h="274703">
                <a:tc>
                  <a:txBody>
                    <a:bodyPr/>
                    <a:lstStyle/>
                    <a:p>
                      <a:pPr algn="ctr">
                        <a:spcAft>
                          <a:spcPts val="0"/>
                        </a:spcAft>
                      </a:pPr>
                      <a:r>
                        <a:rPr lang="en-US" sz="1400" kern="100">
                          <a:effectLst/>
                          <a:latin typeface="+mj-ea"/>
                          <a:ea typeface="+mj-ea"/>
                        </a:rPr>
                        <a:t>801</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張耀中</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63</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819</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陳亮瑜</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4</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zh-TW" sz="1400" kern="100" dirty="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3675250"/>
                  </a:ext>
                </a:extLst>
              </a:tr>
              <a:tr h="274703">
                <a:tc>
                  <a:txBody>
                    <a:bodyPr/>
                    <a:lstStyle/>
                    <a:p>
                      <a:pPr algn="ctr">
                        <a:spcAft>
                          <a:spcPts val="0"/>
                        </a:spcAft>
                      </a:pPr>
                      <a:r>
                        <a:rPr lang="zh-TW" sz="1400" kern="100">
                          <a:effectLst/>
                          <a:latin typeface="+mj-ea"/>
                          <a:ea typeface="+mj-ea"/>
                        </a:rPr>
                        <a:t>專任教師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solidFill>
                            <a:srgbClr val="0000FF"/>
                          </a:solidFill>
                          <a:effectLst/>
                          <a:latin typeface="+mj-ea"/>
                          <a:ea typeface="+mj-ea"/>
                        </a:rPr>
                        <a:t>陳海明</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32</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dirty="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821</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張宗珍</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dirty="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7475666"/>
                  </a:ext>
                </a:extLst>
              </a:tr>
              <a:tr h="274703">
                <a:tc>
                  <a:txBody>
                    <a:bodyPr/>
                    <a:lstStyle/>
                    <a:p>
                      <a:pPr algn="ctr">
                        <a:spcAft>
                          <a:spcPts val="0"/>
                        </a:spcAft>
                      </a:pPr>
                      <a:r>
                        <a:rPr lang="en-US" sz="1400" kern="100">
                          <a:effectLst/>
                          <a:latin typeface="+mj-ea"/>
                          <a:ea typeface="+mj-ea"/>
                        </a:rPr>
                        <a:t>803</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許漢興</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29</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輔導副組長</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郭家綾</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行政</a:t>
                      </a:r>
                      <a:r>
                        <a:rPr lang="en-US" sz="1400" kern="100" dirty="0">
                          <a:effectLst/>
                          <a:latin typeface="+mj-ea"/>
                          <a:ea typeface="+mj-ea"/>
                        </a:rPr>
                        <a:t>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53895"/>
                  </a:ext>
                </a:extLst>
              </a:tr>
              <a:tr h="274703">
                <a:tc>
                  <a:txBody>
                    <a:bodyPr/>
                    <a:lstStyle/>
                    <a:p>
                      <a:pPr algn="ctr">
                        <a:spcAft>
                          <a:spcPts val="0"/>
                        </a:spcAft>
                      </a:pPr>
                      <a:r>
                        <a:rPr lang="zh-TW" sz="1400" kern="100">
                          <a:effectLst/>
                          <a:latin typeface="+mj-ea"/>
                          <a:ea typeface="+mj-ea"/>
                        </a:rPr>
                        <a:t>專任教師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宋承晃</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24</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b="1"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808</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周昀毅</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zh-TW" sz="1400" kern="100">
                          <a:effectLst/>
                          <a:latin typeface="+mj-ea"/>
                          <a:ea typeface="+mj-ea"/>
                        </a:rPr>
                        <a:t>男</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b="1"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6364188"/>
                  </a:ext>
                </a:extLst>
              </a:tr>
              <a:tr h="274703">
                <a:tc>
                  <a:txBody>
                    <a:bodyPr/>
                    <a:lstStyle/>
                    <a:p>
                      <a:pPr algn="ctr">
                        <a:spcAft>
                          <a:spcPts val="0"/>
                        </a:spcAft>
                      </a:pPr>
                      <a:r>
                        <a:rPr lang="zh-TW" sz="1400" kern="100">
                          <a:effectLst/>
                          <a:latin typeface="+mj-ea"/>
                          <a:ea typeface="+mj-ea"/>
                        </a:rPr>
                        <a:t>專任教師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dirty="0">
                          <a:effectLst/>
                          <a:latin typeface="+mj-ea"/>
                          <a:ea typeface="+mj-ea"/>
                        </a:rPr>
                        <a:t>莊壁華</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21</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926</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郭玉賢</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3</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dirty="0">
                          <a:solidFill>
                            <a:srgbClr val="FF0000"/>
                          </a:solidFill>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3583025"/>
                  </a:ext>
                </a:extLst>
              </a:tr>
              <a:tr h="274703">
                <a:tc>
                  <a:txBody>
                    <a:bodyPr/>
                    <a:lstStyle/>
                    <a:p>
                      <a:pPr algn="ctr">
                        <a:spcAft>
                          <a:spcPts val="0"/>
                        </a:spcAft>
                      </a:pPr>
                      <a:r>
                        <a:rPr lang="zh-TW" sz="1400" kern="100">
                          <a:effectLst/>
                          <a:latin typeface="+mj-ea"/>
                          <a:ea typeface="+mj-ea"/>
                        </a:rPr>
                        <a:t>特教組長</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黃照容</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18</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zh-TW" sz="1400" kern="100">
                          <a:effectLst/>
                          <a:latin typeface="+mj-ea"/>
                          <a:ea typeface="+mj-ea"/>
                        </a:rPr>
                        <a:t>行政</a:t>
                      </a: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800"/>
                        </a:lnSpc>
                        <a:spcAft>
                          <a:spcPts val="0"/>
                        </a:spcAft>
                      </a:pPr>
                      <a:r>
                        <a:rPr lang="en-US" sz="1400" kern="100">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dirty="0">
                          <a:solidFill>
                            <a:srgbClr val="FF0000"/>
                          </a:solidFill>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0180196"/>
                  </a:ext>
                </a:extLst>
              </a:tr>
              <a:tr h="274703">
                <a:tc>
                  <a:txBody>
                    <a:bodyPr/>
                    <a:lstStyle/>
                    <a:p>
                      <a:pPr algn="ctr">
                        <a:spcAft>
                          <a:spcPts val="0"/>
                        </a:spcAft>
                      </a:pPr>
                      <a:r>
                        <a:rPr lang="en-US" sz="1400" kern="100">
                          <a:effectLst/>
                          <a:latin typeface="+mj-ea"/>
                          <a:ea typeface="+mj-ea"/>
                        </a:rPr>
                        <a:t>825</a:t>
                      </a:r>
                      <a:r>
                        <a:rPr lang="zh-TW" sz="1400" kern="100">
                          <a:effectLst/>
                          <a:latin typeface="+mj-ea"/>
                          <a:ea typeface="+mj-ea"/>
                        </a:rPr>
                        <a:t>導師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馮勝苓</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rPr>
                        <a:t>12</a:t>
                      </a:r>
                      <a:endParaRPr lang="zh-TW" sz="140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solidFill>
                            <a:srgbClr val="FF0000"/>
                          </a:solidFill>
                          <a:effectLst/>
                          <a:latin typeface="+mj-ea"/>
                          <a:ea typeface="+mj-ea"/>
                          <a:cs typeface="新細明體" panose="02020500000000000000" pitchFamily="18" charset="-120"/>
                        </a:rPr>
                        <a:t> </a:t>
                      </a:r>
                      <a:endParaRPr lang="zh-TW" sz="1400" kern="100">
                        <a:effectLst/>
                        <a:latin typeface="+mj-ea"/>
                        <a:ea typeface="+mj-ea"/>
                      </a:endParaRP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solidFill>
                            <a:srgbClr val="FF0000"/>
                          </a:solidFill>
                          <a:effectLst/>
                          <a:latin typeface="+mj-ea"/>
                          <a:ea typeface="+mj-ea"/>
                          <a:cs typeface="新細明體" panose="02020500000000000000" pitchFamily="18" charset="-120"/>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cs typeface="新細明體" panose="02020500000000000000" pitchFamily="18" charset="-120"/>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3032693"/>
                  </a:ext>
                </a:extLst>
              </a:tr>
              <a:tr h="274703">
                <a:tc>
                  <a:txBody>
                    <a:bodyPr/>
                    <a:lstStyle/>
                    <a:p>
                      <a:pPr algn="ctr">
                        <a:spcAft>
                          <a:spcPts val="0"/>
                        </a:spcAft>
                      </a:pPr>
                      <a:r>
                        <a:rPr lang="zh-TW" sz="1400" kern="100">
                          <a:effectLst/>
                          <a:latin typeface="+mj-ea"/>
                          <a:ea typeface="+mj-ea"/>
                        </a:rPr>
                        <a:t>專任教師</a:t>
                      </a: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zh-TW" sz="1400" kern="100">
                          <a:effectLst/>
                          <a:latin typeface="+mj-ea"/>
                          <a:ea typeface="+mj-ea"/>
                        </a:rPr>
                        <a:t>吳英華</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solidFill>
                            <a:srgbClr val="FF0000"/>
                          </a:solidFill>
                          <a:effectLst/>
                          <a:latin typeface="+mj-ea"/>
                          <a:ea typeface="+mj-ea"/>
                        </a:rPr>
                        <a:t>9</a:t>
                      </a:r>
                      <a:endParaRPr lang="zh-TW" sz="1400" kern="100" dirty="0">
                        <a:solidFill>
                          <a:srgbClr val="FF0000"/>
                        </a:solidFill>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r">
                        <a:lnSpc>
                          <a:spcPts val="1800"/>
                        </a:lnSpc>
                        <a:spcAft>
                          <a:spcPts val="0"/>
                        </a:spcAft>
                      </a:pPr>
                      <a:r>
                        <a:rPr lang="zh-TW" sz="1400" kern="100">
                          <a:effectLst/>
                          <a:latin typeface="+mj-ea"/>
                          <a:ea typeface="+mj-ea"/>
                        </a:rPr>
                        <a:t>女</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a:solidFill>
                            <a:srgbClr val="FF0000"/>
                          </a:solidFill>
                          <a:effectLst/>
                          <a:latin typeface="+mj-ea"/>
                          <a:ea typeface="+mj-ea"/>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cs typeface="新細明體" panose="02020500000000000000" pitchFamily="18" charset="-120"/>
                        </a:rPr>
                        <a:t> </a:t>
                      </a:r>
                      <a:endParaRPr lang="zh-TW" sz="1400" kern="100">
                        <a:effectLst/>
                        <a:latin typeface="+mj-ea"/>
                        <a:ea typeface="+mj-ea"/>
                      </a:endParaRPr>
                    </a:p>
                  </a:txBody>
                  <a:tcPr marL="17780" marR="177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a:effectLst/>
                          <a:latin typeface="+mj-ea"/>
                          <a:ea typeface="+mj-ea"/>
                          <a:cs typeface="新細明體" panose="02020500000000000000" pitchFamily="18" charset="-120"/>
                        </a:rPr>
                        <a:t> </a:t>
                      </a:r>
                      <a:endParaRPr lang="zh-TW" sz="1400" kern="10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cs typeface="新細明體" panose="02020500000000000000" pitchFamily="18" charset="-120"/>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800"/>
                        </a:lnSpc>
                        <a:spcAft>
                          <a:spcPts val="0"/>
                        </a:spcAft>
                      </a:pPr>
                      <a:r>
                        <a:rPr lang="en-US" sz="1400"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kern="100" dirty="0">
                          <a:effectLst/>
                          <a:latin typeface="+mj-ea"/>
                          <a:ea typeface="+mj-ea"/>
                        </a:rPr>
                        <a:t> </a:t>
                      </a:r>
                      <a:endParaRPr lang="zh-TW" sz="1400" kern="100" dirty="0">
                        <a:effectLst/>
                        <a:latin typeface="+mj-ea"/>
                        <a:ea typeface="+mj-ea"/>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1802125"/>
                  </a:ext>
                </a:extLst>
              </a:tr>
            </a:tbl>
          </a:graphicData>
        </a:graphic>
      </p:graphicFrame>
    </p:spTree>
    <p:extLst>
      <p:ext uri="{BB962C8B-B14F-4D97-AF65-F5344CB8AC3E}">
        <p14:creationId xmlns:p14="http://schemas.microsoft.com/office/powerpoint/2010/main" val="11394012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課發會</a:t>
            </a:r>
          </a:p>
        </p:txBody>
      </p:sp>
      <p:sp>
        <p:nvSpPr>
          <p:cNvPr id="2" name="副標題 1">
            <a:extLst>
              <a:ext uri="{FF2B5EF4-FFF2-40B4-BE49-F238E27FC236}">
                <a16:creationId xmlns:a16="http://schemas.microsoft.com/office/drawing/2014/main" id="{46398DB1-E8CD-41E6-8C72-15A087C3C9F3}"/>
              </a:ext>
            </a:extLst>
          </p:cNvPr>
          <p:cNvSpPr>
            <a:spLocks noGrp="1"/>
          </p:cNvSpPr>
          <p:nvPr>
            <p:ph type="subTitle" idx="1"/>
          </p:nvPr>
        </p:nvSpPr>
        <p:spPr/>
        <p:txBody>
          <a:bodyPr/>
          <a:lstStyle/>
          <a:p>
            <a:r>
              <a:rPr lang="en-US" altLang="zh-TW" dirty="0"/>
              <a:t>                 </a:t>
            </a:r>
            <a:r>
              <a:rPr lang="zh-TW" altLang="en-US" dirty="0"/>
              <a:t>徐組長啟翔</a:t>
            </a:r>
          </a:p>
        </p:txBody>
      </p:sp>
    </p:spTree>
    <p:extLst>
      <p:ext uri="{BB962C8B-B14F-4D97-AF65-F5344CB8AC3E}">
        <p14:creationId xmlns:p14="http://schemas.microsoft.com/office/powerpoint/2010/main" val="9316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b="1" dirty="0">
                <a:solidFill>
                  <a:srgbClr val="0000FF"/>
                </a:solidFill>
              </a:rPr>
              <a:t>課發會成員與產生方式</a:t>
            </a:r>
          </a:p>
        </p:txBody>
      </p:sp>
      <p:graphicFrame>
        <p:nvGraphicFramePr>
          <p:cNvPr id="4" name="內容版面配置區 3">
            <a:extLst>
              <a:ext uri="{FF2B5EF4-FFF2-40B4-BE49-F238E27FC236}">
                <a16:creationId xmlns:a16="http://schemas.microsoft.com/office/drawing/2014/main" id="{AC628113-70DA-48D7-891B-5E4631A151E3}"/>
              </a:ext>
            </a:extLst>
          </p:cNvPr>
          <p:cNvGraphicFramePr>
            <a:graphicFrameLocks noGrp="1"/>
          </p:cNvGraphicFramePr>
          <p:nvPr>
            <p:ph idx="1"/>
            <p:extLst/>
          </p:nvPr>
        </p:nvGraphicFramePr>
        <p:xfrm>
          <a:off x="755576" y="1417638"/>
          <a:ext cx="7776864" cy="4315620"/>
        </p:xfrm>
        <a:graphic>
          <a:graphicData uri="http://schemas.openxmlformats.org/drawingml/2006/table">
            <a:tbl>
              <a:tblPr>
                <a:tableStyleId>{E8B1032C-EA38-4F05-BA0D-38AFFFC7BED3}</a:tableStyleId>
              </a:tblPr>
              <a:tblGrid>
                <a:gridCol w="2853895">
                  <a:extLst>
                    <a:ext uri="{9D8B030D-6E8A-4147-A177-3AD203B41FA5}">
                      <a16:colId xmlns:a16="http://schemas.microsoft.com/office/drawing/2014/main" val="1330325522"/>
                    </a:ext>
                  </a:extLst>
                </a:gridCol>
                <a:gridCol w="4922969">
                  <a:extLst>
                    <a:ext uri="{9D8B030D-6E8A-4147-A177-3AD203B41FA5}">
                      <a16:colId xmlns:a16="http://schemas.microsoft.com/office/drawing/2014/main" val="270433043"/>
                    </a:ext>
                  </a:extLst>
                </a:gridCol>
              </a:tblGrid>
              <a:tr h="719270">
                <a:tc>
                  <a:txBody>
                    <a:bodyPr/>
                    <a:lstStyle/>
                    <a:p>
                      <a:pPr algn="ctr">
                        <a:spcAft>
                          <a:spcPts val="0"/>
                        </a:spcAft>
                      </a:pPr>
                      <a:r>
                        <a:rPr lang="zh-TW" sz="2000" b="1" kern="100" dirty="0">
                          <a:effectLst/>
                        </a:rPr>
                        <a:t>成員</a:t>
                      </a:r>
                      <a:endParaRPr lang="zh-TW" sz="2000" b="1" kern="100" dirty="0">
                        <a:effectLst/>
                        <a:latin typeface="Times New Roman" panose="02020603050405020304" pitchFamily="18" charset="0"/>
                        <a:ea typeface="新細明體" panose="02020500000000000000" pitchFamily="18" charset="-120"/>
                      </a:endParaRPr>
                    </a:p>
                  </a:txBody>
                  <a:tcPr marL="17780" marR="17780" marT="0" marB="0" anchor="ctr">
                    <a:solidFill>
                      <a:schemeClr val="accent6">
                        <a:lumMod val="60000"/>
                        <a:lumOff val="40000"/>
                      </a:schemeClr>
                    </a:solidFill>
                  </a:tcPr>
                </a:tc>
                <a:tc>
                  <a:txBody>
                    <a:bodyPr/>
                    <a:lstStyle/>
                    <a:p>
                      <a:pPr algn="ctr">
                        <a:spcAft>
                          <a:spcPts val="0"/>
                        </a:spcAft>
                      </a:pPr>
                      <a:r>
                        <a:rPr lang="zh-TW" sz="2000" b="1" kern="100" dirty="0">
                          <a:effectLst/>
                        </a:rPr>
                        <a:t>產生方式</a:t>
                      </a:r>
                      <a:endParaRPr lang="zh-TW" sz="2000" b="1" kern="100" dirty="0">
                        <a:effectLst/>
                        <a:latin typeface="Times New Roman" panose="02020603050405020304" pitchFamily="18" charset="0"/>
                        <a:ea typeface="新細明體" panose="02020500000000000000" pitchFamily="18" charset="-120"/>
                      </a:endParaRPr>
                    </a:p>
                  </a:txBody>
                  <a:tcPr marL="17780" marR="17780" marT="0" marB="0" anchor="ctr">
                    <a:solidFill>
                      <a:schemeClr val="accent6">
                        <a:lumMod val="60000"/>
                        <a:lumOff val="40000"/>
                      </a:schemeClr>
                    </a:solidFill>
                  </a:tcPr>
                </a:tc>
                <a:extLst>
                  <a:ext uri="{0D108BD9-81ED-4DB2-BD59-A6C34878D82A}">
                    <a16:rowId xmlns:a16="http://schemas.microsoft.com/office/drawing/2014/main" val="733320770"/>
                  </a:ext>
                </a:extLst>
              </a:tr>
              <a:tr h="719270">
                <a:tc>
                  <a:txBody>
                    <a:bodyPr/>
                    <a:lstStyle/>
                    <a:p>
                      <a:pPr marL="0" algn="ctr" defTabSz="914400" rtl="0" eaLnBrk="1" latinLnBrk="0" hangingPunct="1">
                        <a:spcAft>
                          <a:spcPts val="0"/>
                        </a:spcAft>
                      </a:pPr>
                      <a:r>
                        <a:rPr lang="zh-TW" altLang="en-US" sz="1800" b="1" kern="100" dirty="0">
                          <a:effectLst/>
                        </a:rPr>
                        <a:t>校長</a:t>
                      </a:r>
                      <a:endParaRPr lang="zh-TW" altLang="en-US" sz="1800" b="1" kern="100" dirty="0">
                        <a:solidFill>
                          <a:schemeClr val="dk1"/>
                        </a:solidFill>
                        <a:effectLst/>
                        <a:latin typeface="+mj-ea"/>
                        <a:ea typeface="+mj-ea"/>
                        <a:cs typeface="+mn-cs"/>
                      </a:endParaRPr>
                    </a:p>
                  </a:txBody>
                  <a:tcPr marL="17780" marR="17780" marT="0" marB="0" anchor="ctr"/>
                </a:tc>
                <a:tc>
                  <a:txBody>
                    <a:bodyPr/>
                    <a:lstStyle/>
                    <a:p>
                      <a:pPr algn="ctr">
                        <a:spcAft>
                          <a:spcPts val="0"/>
                        </a:spcAft>
                      </a:pPr>
                      <a:r>
                        <a:rPr lang="zh-TW" altLang="en-US" sz="1800" kern="100" dirty="0">
                          <a:effectLst/>
                        </a:rPr>
                        <a:t>課程發展</a:t>
                      </a:r>
                      <a:r>
                        <a:rPr lang="zh-TW" sz="1800" kern="100" dirty="0">
                          <a:effectLst/>
                        </a:rPr>
                        <a:t>總召集人</a:t>
                      </a:r>
                      <a:endParaRPr lang="zh-TW" sz="1800" b="1" kern="100" dirty="0">
                        <a:effectLst/>
                        <a:latin typeface="+mj-ea"/>
                        <a:ea typeface="+mj-ea"/>
                      </a:endParaRPr>
                    </a:p>
                  </a:txBody>
                  <a:tcPr marL="17780" marR="17780" marT="0" marB="0" anchor="ctr"/>
                </a:tc>
                <a:extLst>
                  <a:ext uri="{0D108BD9-81ED-4DB2-BD59-A6C34878D82A}">
                    <a16:rowId xmlns:a16="http://schemas.microsoft.com/office/drawing/2014/main" val="2289798189"/>
                  </a:ext>
                </a:extLst>
              </a:tr>
              <a:tr h="719270">
                <a:tc>
                  <a:txBody>
                    <a:bodyPr/>
                    <a:lstStyle/>
                    <a:p>
                      <a:pPr algn="ctr">
                        <a:spcAft>
                          <a:spcPts val="0"/>
                        </a:spcAft>
                      </a:pPr>
                      <a:r>
                        <a:rPr lang="zh-TW" altLang="en-US" sz="1800" b="1" kern="100" dirty="0">
                          <a:effectLst/>
                        </a:rPr>
                        <a:t>行政人員</a:t>
                      </a:r>
                      <a:endParaRPr lang="en-US" altLang="zh-TW" sz="1800" b="1" kern="100" dirty="0">
                        <a:effectLst/>
                        <a:latin typeface="+mj-ea"/>
                        <a:ea typeface="+mj-ea"/>
                      </a:endParaRPr>
                    </a:p>
                  </a:txBody>
                  <a:tcPr marL="17780" marR="17780" marT="0" marB="0" anchor="ctr"/>
                </a:tc>
                <a:tc>
                  <a:txBody>
                    <a:bodyPr/>
                    <a:lstStyle/>
                    <a:p>
                      <a:pPr algn="ctr">
                        <a:spcAft>
                          <a:spcPts val="0"/>
                        </a:spcAft>
                      </a:pPr>
                      <a:r>
                        <a:rPr lang="zh-TW" altLang="en-US" sz="1800" kern="100" dirty="0">
                          <a:solidFill>
                            <a:schemeClr val="tx1"/>
                          </a:solidFill>
                          <a:effectLst/>
                          <a:latin typeface="+mn-lt"/>
                          <a:ea typeface="+mn-ea"/>
                          <a:cs typeface="+mn-cs"/>
                        </a:rPr>
                        <a:t>各處室主任</a:t>
                      </a:r>
                      <a:r>
                        <a:rPr lang="en-US" altLang="zh-TW" sz="1800" kern="100" dirty="0">
                          <a:solidFill>
                            <a:schemeClr val="tx1"/>
                          </a:solidFill>
                          <a:effectLst/>
                          <a:latin typeface="+mn-lt"/>
                          <a:ea typeface="+mn-ea"/>
                          <a:cs typeface="+mn-cs"/>
                        </a:rPr>
                        <a:t>(</a:t>
                      </a:r>
                      <a:r>
                        <a:rPr lang="zh-TW" altLang="en-US" sz="1800" kern="100" dirty="0">
                          <a:solidFill>
                            <a:schemeClr val="tx1"/>
                          </a:solidFill>
                          <a:effectLst/>
                          <a:latin typeface="+mn-lt"/>
                          <a:ea typeface="+mn-ea"/>
                          <a:cs typeface="+mn-cs"/>
                        </a:rPr>
                        <a:t>不含人事、會計</a:t>
                      </a:r>
                      <a:r>
                        <a:rPr lang="en-US" altLang="zh-TW" sz="1800" kern="100" dirty="0">
                          <a:solidFill>
                            <a:schemeClr val="tx1"/>
                          </a:solidFill>
                          <a:effectLst/>
                          <a:latin typeface="+mn-lt"/>
                          <a:ea typeface="+mn-ea"/>
                          <a:cs typeface="+mn-cs"/>
                        </a:rPr>
                        <a:t>)</a:t>
                      </a:r>
                      <a:r>
                        <a:rPr lang="zh-TW" altLang="en-US" sz="1800" kern="100" dirty="0">
                          <a:solidFill>
                            <a:schemeClr val="tx1"/>
                          </a:solidFill>
                          <a:effectLst/>
                          <a:latin typeface="+mn-lt"/>
                          <a:ea typeface="+mn-ea"/>
                          <a:cs typeface="+mn-cs"/>
                        </a:rPr>
                        <a:t>為當然委員</a:t>
                      </a:r>
                    </a:p>
                  </a:txBody>
                  <a:tcPr marL="17780" marR="17780" marT="0" marB="0" anchor="ctr"/>
                </a:tc>
                <a:extLst>
                  <a:ext uri="{0D108BD9-81ED-4DB2-BD59-A6C34878D82A}">
                    <a16:rowId xmlns:a16="http://schemas.microsoft.com/office/drawing/2014/main" val="1106609470"/>
                  </a:ext>
                </a:extLst>
              </a:tr>
              <a:tr h="719270">
                <a:tc>
                  <a:txBody>
                    <a:bodyPr/>
                    <a:lstStyle/>
                    <a:p>
                      <a:pPr algn="ctr">
                        <a:spcAft>
                          <a:spcPts val="0"/>
                        </a:spcAft>
                      </a:pPr>
                      <a:r>
                        <a:rPr lang="zh-TW" sz="1800" b="1" kern="100" dirty="0">
                          <a:effectLst/>
                        </a:rPr>
                        <a:t>各年級老師</a:t>
                      </a:r>
                      <a:endParaRPr lang="zh-TW" sz="1800" b="1" kern="100" dirty="0">
                        <a:effectLst/>
                        <a:latin typeface="+mj-ea"/>
                        <a:ea typeface="+mj-ea"/>
                      </a:endParaRPr>
                    </a:p>
                  </a:txBody>
                  <a:tcPr marL="17780" marR="17780" marT="0" marB="0" anchor="ctr"/>
                </a:tc>
                <a:tc>
                  <a:txBody>
                    <a:bodyPr/>
                    <a:lstStyle/>
                    <a:p>
                      <a:pPr algn="ctr">
                        <a:spcAft>
                          <a:spcPts val="0"/>
                        </a:spcAft>
                      </a:pPr>
                      <a:r>
                        <a:rPr lang="zh-TW" altLang="en-US" sz="1800" kern="100" dirty="0">
                          <a:effectLst/>
                        </a:rPr>
                        <a:t>由</a:t>
                      </a:r>
                      <a:r>
                        <a:rPr lang="zh-TW" sz="1800" kern="100" dirty="0">
                          <a:effectLst/>
                        </a:rPr>
                        <a:t>各年級</a:t>
                      </a:r>
                      <a:r>
                        <a:rPr lang="zh-TW" altLang="en-US" sz="1800" kern="100" dirty="0">
                          <a:effectLst/>
                        </a:rPr>
                        <a:t>級導師代表</a:t>
                      </a:r>
                      <a:endParaRPr lang="zh-TW" sz="1800" b="1" kern="100" dirty="0">
                        <a:effectLst/>
                        <a:latin typeface="+mj-ea"/>
                        <a:ea typeface="+mj-ea"/>
                      </a:endParaRPr>
                    </a:p>
                  </a:txBody>
                  <a:tcPr marL="17780" marR="17780" marT="0" marB="0" anchor="ctr"/>
                </a:tc>
                <a:extLst>
                  <a:ext uri="{0D108BD9-81ED-4DB2-BD59-A6C34878D82A}">
                    <a16:rowId xmlns:a16="http://schemas.microsoft.com/office/drawing/2014/main" val="569535000"/>
                  </a:ext>
                </a:extLst>
              </a:tr>
              <a:tr h="719270">
                <a:tc>
                  <a:txBody>
                    <a:bodyPr/>
                    <a:lstStyle/>
                    <a:p>
                      <a:pPr algn="ctr">
                        <a:spcAft>
                          <a:spcPts val="0"/>
                        </a:spcAft>
                      </a:pPr>
                      <a:r>
                        <a:rPr lang="zh-TW" sz="1800" b="1" kern="100" dirty="0">
                          <a:effectLst/>
                        </a:rPr>
                        <a:t>學習領域教師</a:t>
                      </a:r>
                      <a:endParaRPr lang="zh-TW" sz="1800" b="1" kern="100" dirty="0">
                        <a:effectLst/>
                        <a:latin typeface="+mj-ea"/>
                        <a:ea typeface="+mj-ea"/>
                      </a:endParaRPr>
                    </a:p>
                  </a:txBody>
                  <a:tcPr marL="17780" marR="17780" marT="0" marB="0" anchor="ctr"/>
                </a:tc>
                <a:tc>
                  <a:txBody>
                    <a:bodyPr/>
                    <a:lstStyle/>
                    <a:p>
                      <a:pPr algn="ctr">
                        <a:spcAft>
                          <a:spcPts val="0"/>
                        </a:spcAft>
                      </a:pPr>
                      <a:r>
                        <a:rPr lang="zh-TW" sz="1800" kern="100" dirty="0">
                          <a:effectLst/>
                        </a:rPr>
                        <a:t>各學習領域召集人</a:t>
                      </a:r>
                      <a:r>
                        <a:rPr lang="zh-TW" altLang="en-US" sz="1800" kern="100" dirty="0">
                          <a:effectLst/>
                        </a:rPr>
                        <a:t>代表</a:t>
                      </a:r>
                      <a:endParaRPr lang="zh-TW" sz="1800" b="1" kern="100" dirty="0">
                        <a:effectLst/>
                        <a:latin typeface="+mj-ea"/>
                        <a:ea typeface="+mj-ea"/>
                      </a:endParaRPr>
                    </a:p>
                  </a:txBody>
                  <a:tcPr marL="17780" marR="17780" marT="0" marB="0" anchor="ctr"/>
                </a:tc>
                <a:extLst>
                  <a:ext uri="{0D108BD9-81ED-4DB2-BD59-A6C34878D82A}">
                    <a16:rowId xmlns:a16="http://schemas.microsoft.com/office/drawing/2014/main" val="2389006237"/>
                  </a:ext>
                </a:extLst>
              </a:tr>
              <a:tr h="719270">
                <a:tc>
                  <a:txBody>
                    <a:bodyPr/>
                    <a:lstStyle/>
                    <a:p>
                      <a:pPr algn="ctr">
                        <a:spcAft>
                          <a:spcPts val="0"/>
                        </a:spcAft>
                      </a:pPr>
                      <a:r>
                        <a:rPr lang="zh-TW" altLang="en-US" sz="1800" b="1" kern="100" dirty="0">
                          <a:effectLst/>
                        </a:rPr>
                        <a:t>家長及社區代表</a:t>
                      </a:r>
                      <a:endParaRPr lang="zh-TW" sz="1800" b="1" kern="100" dirty="0">
                        <a:effectLst/>
                        <a:latin typeface="+mj-ea"/>
                        <a:ea typeface="+mj-ea"/>
                      </a:endParaRPr>
                    </a:p>
                  </a:txBody>
                  <a:tcPr marL="17780" marR="177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kern="100" dirty="0">
                          <a:effectLst/>
                        </a:rPr>
                        <a:t>由家長會長或校本課程相關社區專業人士代表</a:t>
                      </a:r>
                      <a:endParaRPr lang="zh-TW" altLang="zh-TW" sz="1800" b="1" kern="100" dirty="0">
                        <a:solidFill>
                          <a:schemeClr val="dk1"/>
                        </a:solidFill>
                        <a:effectLst/>
                        <a:latin typeface="+mj-ea"/>
                        <a:ea typeface="+mn-ea"/>
                        <a:cs typeface="+mn-cs"/>
                      </a:endParaRPr>
                    </a:p>
                  </a:txBody>
                  <a:tcPr marL="17780" marR="17780" marT="0" marB="0" anchor="ctr"/>
                </a:tc>
                <a:extLst>
                  <a:ext uri="{0D108BD9-81ED-4DB2-BD59-A6C34878D82A}">
                    <a16:rowId xmlns:a16="http://schemas.microsoft.com/office/drawing/2014/main" val="897215401"/>
                  </a:ext>
                </a:extLst>
              </a:tr>
            </a:tbl>
          </a:graphicData>
        </a:graphic>
      </p:graphicFrame>
    </p:spTree>
    <p:extLst>
      <p:ext uri="{BB962C8B-B14F-4D97-AF65-F5344CB8AC3E}">
        <p14:creationId xmlns:p14="http://schemas.microsoft.com/office/powerpoint/2010/main" val="5782812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zh-TW" altLang="en-US" b="1" dirty="0">
                <a:solidFill>
                  <a:srgbClr val="0000FF"/>
                </a:solidFill>
              </a:rPr>
              <a:t>本校課發會成員</a:t>
            </a:r>
          </a:p>
        </p:txBody>
      </p:sp>
      <p:sp>
        <p:nvSpPr>
          <p:cNvPr id="3" name="內容版面配置區 2"/>
          <p:cNvSpPr>
            <a:spLocks noGrp="1"/>
          </p:cNvSpPr>
          <p:nvPr>
            <p:ph idx="1"/>
          </p:nvPr>
        </p:nvSpPr>
        <p:spPr/>
        <p:txBody>
          <a:bodyPr>
            <a:normAutofit/>
          </a:bodyPr>
          <a:lstStyle/>
          <a:p>
            <a:pPr marL="514350" indent="-514350">
              <a:buFont typeface="+mj-lt"/>
              <a:buAutoNum type="arabicPeriod"/>
            </a:pPr>
            <a:r>
              <a:rPr lang="zh-TW" altLang="zh-TW" dirty="0"/>
              <a:t>行政人員</a:t>
            </a:r>
            <a:r>
              <a:rPr lang="en-US" altLang="zh-TW" dirty="0"/>
              <a:t>6</a:t>
            </a:r>
            <a:r>
              <a:rPr lang="zh-TW" altLang="zh-TW" dirty="0"/>
              <a:t>人：校長</a:t>
            </a:r>
            <a:r>
              <a:rPr lang="zh-TW" altLang="en-US" dirty="0"/>
              <a:t>、</a:t>
            </a:r>
            <a:r>
              <a:rPr lang="en-US" altLang="zh-TW" dirty="0"/>
              <a:t>4</a:t>
            </a:r>
            <a:r>
              <a:rPr lang="zh-TW" altLang="zh-TW" dirty="0"/>
              <a:t>處主任及教學組長</a:t>
            </a:r>
          </a:p>
          <a:p>
            <a:pPr marL="514350" indent="-514350">
              <a:buFont typeface="+mj-lt"/>
              <a:buAutoNum type="arabicPeriod"/>
            </a:pPr>
            <a:r>
              <a:rPr lang="zh-TW" altLang="zh-TW" dirty="0"/>
              <a:t>年級教師代表3人：各年級導師選(推)舉之</a:t>
            </a:r>
          </a:p>
          <a:p>
            <a:pPr marL="514350" indent="-514350">
              <a:buFont typeface="+mj-lt"/>
              <a:buAutoNum type="arabicPeriod"/>
            </a:pPr>
            <a:r>
              <a:rPr lang="zh-TW" altLang="zh-TW" dirty="0"/>
              <a:t>特教教師代表</a:t>
            </a:r>
            <a:r>
              <a:rPr lang="en-US" altLang="zh-TW" dirty="0"/>
              <a:t>1</a:t>
            </a:r>
            <a:r>
              <a:rPr lang="zh-TW" altLang="zh-TW" dirty="0"/>
              <a:t>人</a:t>
            </a:r>
          </a:p>
          <a:p>
            <a:pPr marL="514350" indent="-514350">
              <a:buFont typeface="+mj-lt"/>
              <a:buAutoNum type="arabicPeriod"/>
            </a:pPr>
            <a:r>
              <a:rPr lang="zh-TW" altLang="zh-TW" dirty="0"/>
              <a:t>領域教師代表</a:t>
            </a:r>
            <a:r>
              <a:rPr lang="en-US" altLang="zh-TW" dirty="0"/>
              <a:t>9</a:t>
            </a:r>
            <a:r>
              <a:rPr lang="zh-TW" altLang="zh-TW" dirty="0"/>
              <a:t>人</a:t>
            </a:r>
            <a:endParaRPr lang="en-US" altLang="zh-TW" dirty="0"/>
          </a:p>
          <a:p>
            <a:pPr marL="514350" indent="-514350">
              <a:buFont typeface="+mj-lt"/>
              <a:buAutoNum type="arabicPeriod"/>
            </a:pPr>
            <a:r>
              <a:rPr lang="zh-TW" altLang="zh-TW" dirty="0"/>
              <a:t>教師會代表</a:t>
            </a:r>
            <a:r>
              <a:rPr lang="en-US" altLang="zh-TW" dirty="0"/>
              <a:t>1</a:t>
            </a:r>
            <a:r>
              <a:rPr lang="zh-TW" altLang="zh-TW" dirty="0"/>
              <a:t>人：由教師會選</a:t>
            </a:r>
            <a:r>
              <a:rPr lang="en-US" altLang="zh-TW" dirty="0"/>
              <a:t>(</a:t>
            </a:r>
            <a:r>
              <a:rPr lang="zh-TW" altLang="zh-TW" dirty="0"/>
              <a:t>推</a:t>
            </a:r>
            <a:r>
              <a:rPr lang="en-US" altLang="zh-TW" dirty="0"/>
              <a:t>)</a:t>
            </a:r>
            <a:r>
              <a:rPr lang="zh-TW" altLang="zh-TW" dirty="0"/>
              <a:t>舉之</a:t>
            </a:r>
          </a:p>
          <a:p>
            <a:pPr marL="514350" indent="-514350">
              <a:buFont typeface="+mj-lt"/>
              <a:buAutoNum type="arabicPeriod"/>
            </a:pPr>
            <a:r>
              <a:rPr lang="zh-TW" altLang="zh-TW" dirty="0"/>
              <a:t>學生家長委員會代表1人</a:t>
            </a:r>
          </a:p>
          <a:p>
            <a:pPr marL="514350" indent="-514350">
              <a:buFont typeface="+mj-lt"/>
              <a:buAutoNum type="arabicPeriod"/>
            </a:pPr>
            <a:endParaRPr lang="zh-TW" altLang="en-US" dirty="0"/>
          </a:p>
        </p:txBody>
      </p:sp>
    </p:spTree>
    <p:extLst>
      <p:ext uri="{BB962C8B-B14F-4D97-AF65-F5344CB8AC3E}">
        <p14:creationId xmlns:p14="http://schemas.microsoft.com/office/powerpoint/2010/main" val="36633624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a:extLst>
              <a:ext uri="{FF2B5EF4-FFF2-40B4-BE49-F238E27FC236}">
                <a16:creationId xmlns:a16="http://schemas.microsoft.com/office/drawing/2014/main" id="{8A0BE905-E5DA-43FF-891C-0DC1CFAE6A62}"/>
              </a:ext>
            </a:extLst>
          </p:cNvPr>
          <p:cNvGraphicFramePr>
            <a:graphicFrameLocks noGrp="1"/>
          </p:cNvGraphicFramePr>
          <p:nvPr>
            <p:ph idx="1"/>
            <p:extLst/>
          </p:nvPr>
        </p:nvGraphicFramePr>
        <p:xfrm>
          <a:off x="-392" y="0"/>
          <a:ext cx="9144392" cy="6857999"/>
        </p:xfrm>
        <a:graphic>
          <a:graphicData uri="http://schemas.openxmlformats.org/drawingml/2006/table">
            <a:tbl>
              <a:tblPr firstRow="1" bandRow="1">
                <a:tableStyleId>{5C22544A-7EE6-4342-B048-85BDC9FD1C3A}</a:tableStyleId>
              </a:tblPr>
              <a:tblGrid>
                <a:gridCol w="4572196">
                  <a:extLst>
                    <a:ext uri="{9D8B030D-6E8A-4147-A177-3AD203B41FA5}">
                      <a16:colId xmlns:a16="http://schemas.microsoft.com/office/drawing/2014/main" val="472269095"/>
                    </a:ext>
                  </a:extLst>
                </a:gridCol>
                <a:gridCol w="4572196">
                  <a:extLst>
                    <a:ext uri="{9D8B030D-6E8A-4147-A177-3AD203B41FA5}">
                      <a16:colId xmlns:a16="http://schemas.microsoft.com/office/drawing/2014/main" val="4290955178"/>
                    </a:ext>
                  </a:extLst>
                </a:gridCol>
              </a:tblGrid>
              <a:tr h="529936">
                <a:tc>
                  <a:txBody>
                    <a:bodyPr/>
                    <a:lstStyle/>
                    <a:p>
                      <a:pPr algn="ctr"/>
                      <a:r>
                        <a:rPr lang="en-US" altLang="zh-TW" sz="2800" dirty="0"/>
                        <a:t>P</a:t>
                      </a:r>
                      <a:r>
                        <a:rPr lang="zh-TW" altLang="en-US" sz="2800" dirty="0"/>
                        <a:t> </a:t>
                      </a:r>
                      <a:r>
                        <a:rPr lang="en-US" altLang="zh-TW" sz="2800" dirty="0"/>
                        <a:t>(Plan)</a:t>
                      </a:r>
                      <a:endParaRPr lang="zh-TW" altLang="en-US" sz="2800" dirty="0"/>
                    </a:p>
                  </a:txBody>
                  <a:tcPr>
                    <a:solidFill>
                      <a:srgbClr val="EBA415"/>
                    </a:solidFill>
                  </a:tcPr>
                </a:tc>
                <a:tc>
                  <a:txBody>
                    <a:bodyPr/>
                    <a:lstStyle/>
                    <a:p>
                      <a:pPr algn="ctr"/>
                      <a:r>
                        <a:rPr lang="en-US" altLang="zh-TW" sz="2800" dirty="0"/>
                        <a:t>D (Do)</a:t>
                      </a:r>
                    </a:p>
                  </a:txBody>
                  <a:tcPr>
                    <a:solidFill>
                      <a:srgbClr val="EBA415"/>
                    </a:solidFill>
                  </a:tcPr>
                </a:tc>
                <a:extLst>
                  <a:ext uri="{0D108BD9-81ED-4DB2-BD59-A6C34878D82A}">
                    <a16:rowId xmlns:a16="http://schemas.microsoft.com/office/drawing/2014/main" val="769805227"/>
                  </a:ext>
                </a:extLst>
              </a:tr>
              <a:tr h="3834245">
                <a:tc>
                  <a:txBody>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掌握學校教育願景，發展學校本位課程。</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統整及審議學校課程計畫。</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審查學校教科書的選用，以及全年級或全校且全學期使用之自編教材。</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議決彈性學習</a:t>
                      </a:r>
                      <a:r>
                        <a:rPr lang="en-US" altLang="zh-TW" sz="2400" kern="100" dirty="0"/>
                        <a:t>(</a:t>
                      </a:r>
                      <a:r>
                        <a:rPr lang="zh-TW" altLang="en-US" sz="2400" kern="100" dirty="0"/>
                        <a:t>校訂</a:t>
                      </a:r>
                      <a:r>
                        <a:rPr lang="en-US" altLang="zh-TW" sz="2400" kern="100" dirty="0"/>
                        <a:t>)</a:t>
                      </a:r>
                      <a:r>
                        <a:rPr lang="zh-TW" altLang="en-US" sz="2400" kern="100" dirty="0"/>
                        <a:t>課程學習節數。</a:t>
                      </a:r>
                      <a:endParaRPr lang="en-US" altLang="zh-TW" sz="2400" kern="100" dirty="0"/>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確認學校課務編配之減課範疇、對象等。</a:t>
                      </a:r>
                    </a:p>
                  </a:txBody>
                  <a:tcPr>
                    <a:solidFill>
                      <a:schemeClr val="bg1"/>
                    </a:solidFill>
                  </a:tcPr>
                </a:tc>
                <a:tc>
                  <a:txBody>
                    <a:bodyPr/>
                    <a:lstStyle/>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規劃教師專業發展進修計畫。</a:t>
                      </a:r>
                    </a:p>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遇有課程安排困難</a:t>
                      </a:r>
                      <a:r>
                        <a:rPr lang="en-US" altLang="zh-TW" sz="2400" kern="100" dirty="0"/>
                        <a:t>…</a:t>
                      </a:r>
                      <a:r>
                        <a:rPr lang="zh-TW" altLang="en-US" sz="2400" kern="100" dirty="0"/>
                        <a:t>，進行專業對話，排解疑難，</a:t>
                      </a:r>
                      <a:r>
                        <a:rPr lang="en-US" altLang="zh-TW" sz="2400" kern="10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zh-TW" sz="2400" kern="100" dirty="0"/>
                    </a:p>
                    <a:p>
                      <a:pPr algn="l"/>
                      <a:endParaRPr lang="en-US" altLang="zh-TW" sz="2400" dirty="0"/>
                    </a:p>
                  </a:txBody>
                  <a:tcPr>
                    <a:solidFill>
                      <a:schemeClr val="bg1"/>
                    </a:solidFill>
                  </a:tcPr>
                </a:tc>
                <a:extLst>
                  <a:ext uri="{0D108BD9-81ED-4DB2-BD59-A6C34878D82A}">
                    <a16:rowId xmlns:a16="http://schemas.microsoft.com/office/drawing/2014/main" val="3354968926"/>
                  </a:ext>
                </a:extLst>
              </a:tr>
              <a:tr h="529936">
                <a:tc>
                  <a:txBody>
                    <a:bodyPr/>
                    <a:lstStyle/>
                    <a:p>
                      <a:pPr algn="ctr"/>
                      <a:r>
                        <a:rPr lang="en-US" altLang="zh-TW" sz="2800" b="1" dirty="0">
                          <a:solidFill>
                            <a:schemeClr val="bg1"/>
                          </a:solidFill>
                        </a:rPr>
                        <a:t>A(Action)</a:t>
                      </a:r>
                      <a:endParaRPr lang="zh-TW" altLang="en-US" sz="2800" b="1" dirty="0">
                        <a:solidFill>
                          <a:schemeClr val="bg1"/>
                        </a:solidFill>
                      </a:endParaRPr>
                    </a:p>
                  </a:txBody>
                  <a:tcPr>
                    <a:solidFill>
                      <a:srgbClr val="EBA415"/>
                    </a:solidFill>
                  </a:tcPr>
                </a:tc>
                <a:tc>
                  <a:txBody>
                    <a:bodyPr/>
                    <a:lstStyle/>
                    <a:p>
                      <a:pPr algn="ctr"/>
                      <a:r>
                        <a:rPr lang="en-US" altLang="zh-TW" sz="2800" b="1" dirty="0">
                          <a:solidFill>
                            <a:schemeClr val="bg1"/>
                          </a:solidFill>
                        </a:rPr>
                        <a:t>C (Check)</a:t>
                      </a:r>
                      <a:endParaRPr lang="zh-TW" altLang="en-US" sz="2800" b="1" dirty="0">
                        <a:solidFill>
                          <a:schemeClr val="bg1"/>
                        </a:solidFill>
                      </a:endParaRPr>
                    </a:p>
                  </a:txBody>
                  <a:tcPr>
                    <a:solidFill>
                      <a:srgbClr val="EBA415"/>
                    </a:solidFill>
                  </a:tcPr>
                </a:tc>
                <a:extLst>
                  <a:ext uri="{0D108BD9-81ED-4DB2-BD59-A6C34878D82A}">
                    <a16:rowId xmlns:a16="http://schemas.microsoft.com/office/drawing/2014/main" val="2858339382"/>
                  </a:ext>
                </a:extLst>
              </a:tr>
              <a:tr h="1963882">
                <a:tc>
                  <a:txBody>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負責學校課程評鑑，並定期追蹤、檢討和修正。</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其他有關課程發展事宜及依法令應由本會審議或議決事項。</a:t>
                      </a:r>
                    </a:p>
                  </a:txBody>
                  <a:tcPr>
                    <a:solidFill>
                      <a:schemeClr val="bg1"/>
                    </a:solidFill>
                  </a:tcPr>
                </a:tc>
                <a:tc>
                  <a:txBody>
                    <a:bodyPr/>
                    <a:lstStyle/>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lang="zh-TW" altLang="en-US" sz="2400" kern="100" dirty="0"/>
                        <a:t>審查各領域</a:t>
                      </a:r>
                      <a:r>
                        <a:rPr lang="en-US" altLang="zh-TW" sz="2400" kern="100" dirty="0"/>
                        <a:t>/</a:t>
                      </a:r>
                      <a:r>
                        <a:rPr lang="zh-TW" altLang="en-US" sz="2400" kern="100" dirty="0"/>
                        <a:t>科目教學研究會之計畫與執行成效。</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zh-TW" sz="2400" kern="100" dirty="0"/>
                    </a:p>
                  </a:txBody>
                  <a:tcPr>
                    <a:solidFill>
                      <a:schemeClr val="bg1"/>
                    </a:solidFill>
                  </a:tcPr>
                </a:tc>
                <a:extLst>
                  <a:ext uri="{0D108BD9-81ED-4DB2-BD59-A6C34878D82A}">
                    <a16:rowId xmlns:a16="http://schemas.microsoft.com/office/drawing/2014/main" val="2172501833"/>
                  </a:ext>
                </a:extLst>
              </a:tr>
            </a:tbl>
          </a:graphicData>
        </a:graphic>
      </p:graphicFrame>
      <p:sp>
        <p:nvSpPr>
          <p:cNvPr id="9" name="標題 1">
            <a:extLst>
              <a:ext uri="{FF2B5EF4-FFF2-40B4-BE49-F238E27FC236}">
                <a16:creationId xmlns:a16="http://schemas.microsoft.com/office/drawing/2014/main" id="{AE184483-AD92-44E2-94E1-2B58A65A1AA2}"/>
              </a:ext>
            </a:extLst>
          </p:cNvPr>
          <p:cNvSpPr txBox="1">
            <a:spLocks/>
          </p:cNvSpPr>
          <p:nvPr/>
        </p:nvSpPr>
        <p:spPr>
          <a:xfrm>
            <a:off x="2411564" y="4005064"/>
            <a:ext cx="4320480" cy="733883"/>
          </a:xfrm>
          <a:prstGeom prst="rect">
            <a:avLst/>
          </a:prstGeom>
          <a:solidFill>
            <a:schemeClr val="accent6">
              <a:lumMod val="20000"/>
              <a:lumOff val="80000"/>
              <a:alpha val="27000"/>
            </a:schemeClr>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solidFill>
                  <a:srgbClr val="0000FF"/>
                </a:solidFill>
              </a:rPr>
              <a:t>課發會任務</a:t>
            </a:r>
            <a:endParaRPr lang="zh-TW" altLang="en-US" dirty="0"/>
          </a:p>
        </p:txBody>
      </p:sp>
    </p:spTree>
    <p:extLst>
      <p:ext uri="{BB962C8B-B14F-4D97-AF65-F5344CB8AC3E}">
        <p14:creationId xmlns:p14="http://schemas.microsoft.com/office/powerpoint/2010/main" val="245579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zh-TW" altLang="en-US" b="1" dirty="0">
                <a:solidFill>
                  <a:srgbClr val="0000FF"/>
                </a:solidFill>
              </a:rPr>
              <a:t>性平會</a:t>
            </a:r>
          </a:p>
        </p:txBody>
      </p:sp>
      <p:sp>
        <p:nvSpPr>
          <p:cNvPr id="2" name="副標題 1">
            <a:extLst>
              <a:ext uri="{FF2B5EF4-FFF2-40B4-BE49-F238E27FC236}">
                <a16:creationId xmlns:a16="http://schemas.microsoft.com/office/drawing/2014/main" id="{46398DB1-E8CD-41E6-8C72-15A087C3C9F3}"/>
              </a:ext>
            </a:extLst>
          </p:cNvPr>
          <p:cNvSpPr>
            <a:spLocks noGrp="1"/>
          </p:cNvSpPr>
          <p:nvPr>
            <p:ph type="subTitle" idx="1"/>
          </p:nvPr>
        </p:nvSpPr>
        <p:spPr/>
        <p:txBody>
          <a:bodyPr/>
          <a:lstStyle/>
          <a:p>
            <a:r>
              <a:rPr lang="en-US" altLang="zh-TW" dirty="0"/>
              <a:t>                 </a:t>
            </a:r>
            <a:r>
              <a:rPr lang="zh-TW" altLang="en-US" dirty="0"/>
              <a:t>鄭組長惟仁</a:t>
            </a:r>
          </a:p>
        </p:txBody>
      </p:sp>
    </p:spTree>
    <p:extLst>
      <p:ext uri="{BB962C8B-B14F-4D97-AF65-F5344CB8AC3E}">
        <p14:creationId xmlns:p14="http://schemas.microsoft.com/office/powerpoint/2010/main" val="541161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a:extLst>
              <a:ext uri="{FF2B5EF4-FFF2-40B4-BE49-F238E27FC236}">
                <a16:creationId xmlns:a16="http://schemas.microsoft.com/office/drawing/2014/main" id="{BB49B953-A52C-42F1-BCFA-3904BFEBEC26}"/>
              </a:ext>
            </a:extLst>
          </p:cNvPr>
          <p:cNvSpPr>
            <a:spLocks noGrp="1"/>
          </p:cNvSpPr>
          <p:nvPr>
            <p:ph idx="1"/>
          </p:nvPr>
        </p:nvSpPr>
        <p:spPr>
          <a:xfrm>
            <a:off x="457200" y="980728"/>
            <a:ext cx="8229600" cy="5145435"/>
          </a:xfrm>
        </p:spPr>
        <p:txBody>
          <a:bodyPr>
            <a:normAutofit fontScale="92500" lnSpcReduction="20000"/>
          </a:bodyPr>
          <a:lstStyle/>
          <a:p>
            <a:pPr marL="0" indent="0" algn="ctr">
              <a:buNone/>
            </a:pPr>
            <a:r>
              <a:rPr lang="zh-TW" altLang="en-US" sz="5200" dirty="0">
                <a:latin typeface="標楷體" panose="03000509000000000000" pitchFamily="65" charset="-120"/>
                <a:ea typeface="標楷體" panose="03000509000000000000" pitchFamily="65" charset="-120"/>
              </a:rPr>
              <a:t> </a:t>
            </a:r>
            <a:r>
              <a:rPr lang="zh-TW" altLang="en-US" sz="5200" dirty="0">
                <a:latin typeface="微軟正黑體" panose="020B0604030504040204" pitchFamily="34" charset="-120"/>
                <a:ea typeface="微軟正黑體" panose="020B0604030504040204" pitchFamily="34" charset="-120"/>
              </a:rPr>
              <a:t>一、</a:t>
            </a:r>
            <a:r>
              <a:rPr lang="zh-TW" altLang="zh-TW" sz="5400" dirty="0">
                <a:latin typeface="微軟正黑體" panose="020B0604030504040204" pitchFamily="34" charset="-120"/>
                <a:ea typeface="微軟正黑體" panose="020B0604030504040204" pitchFamily="34" charset="-120"/>
              </a:rPr>
              <a:t>組織成員</a:t>
            </a:r>
            <a:r>
              <a:rPr lang="en-US" altLang="zh-TW" sz="5400" dirty="0">
                <a:latin typeface="微軟正黑體" panose="020B0604030504040204" pitchFamily="34" charset="-120"/>
                <a:ea typeface="微軟正黑體" panose="020B0604030504040204" pitchFamily="34" charset="-120"/>
              </a:rPr>
              <a:t>:</a:t>
            </a:r>
            <a:endParaRPr lang="zh-TW" altLang="zh-TW" sz="5400" dirty="0">
              <a:latin typeface="微軟正黑體" panose="020B0604030504040204" pitchFamily="34" charset="-120"/>
              <a:ea typeface="微軟正黑體" panose="020B0604030504040204" pitchFamily="34" charset="-120"/>
            </a:endParaRPr>
          </a:p>
          <a:p>
            <a:pPr marL="0" indent="0">
              <a:buNone/>
            </a:pPr>
            <a:endParaRPr lang="en-US" altLang="zh-TW" dirty="0">
              <a:latin typeface="微軟正黑體" panose="020B0604030504040204" pitchFamily="34" charset="-120"/>
              <a:ea typeface="微軟正黑體" panose="020B0604030504040204" pitchFamily="34" charset="-120"/>
            </a:endParaRPr>
          </a:p>
          <a:p>
            <a:pPr marL="0" lvl="0" indent="0" eaLnBrk="0" hangingPunct="0">
              <a:buNone/>
            </a:pP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一</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a:t>
            </a:r>
            <a:r>
              <a:rPr lang="zh-TW" altLang="zh-TW" dirty="0">
                <a:latin typeface="微軟正黑體" panose="020B0604030504040204" pitchFamily="34" charset="-120"/>
                <a:ea typeface="微軟正黑體" panose="020B0604030504040204" pitchFamily="34" charset="-120"/>
              </a:rPr>
              <a:t>依性別平等教育法第</a:t>
            </a:r>
            <a:r>
              <a:rPr lang="en-US" altLang="zh-TW" dirty="0">
                <a:latin typeface="微軟正黑體" panose="020B0604030504040204" pitchFamily="34" charset="-120"/>
                <a:ea typeface="微軟正黑體" panose="020B0604030504040204" pitchFamily="34" charset="-120"/>
              </a:rPr>
              <a:t>6</a:t>
            </a:r>
            <a:r>
              <a:rPr lang="zh-TW" altLang="zh-TW" dirty="0">
                <a:latin typeface="微軟正黑體" panose="020B0604030504040204" pitchFamily="34" charset="-120"/>
                <a:ea typeface="微軟正黑體" panose="020B0604030504040204" pitchFamily="34" charset="-120"/>
              </a:rPr>
              <a:t>條及第</a:t>
            </a:r>
            <a:r>
              <a:rPr lang="en-US" altLang="zh-TW" dirty="0">
                <a:latin typeface="微軟正黑體" panose="020B0604030504040204" pitchFamily="34" charset="-120"/>
                <a:ea typeface="微軟正黑體" panose="020B0604030504040204" pitchFamily="34" charset="-120"/>
              </a:rPr>
              <a:t>9</a:t>
            </a:r>
            <a:r>
              <a:rPr lang="zh-TW" altLang="zh-TW" dirty="0">
                <a:latin typeface="微軟正黑體" panose="020B0604030504040204" pitchFamily="34" charset="-120"/>
                <a:ea typeface="微軟正黑體" panose="020B0604030504040204" pitchFamily="34" charset="-120"/>
              </a:rPr>
              <a:t>條規定，置委員十一人，其中女性委員應占委員總數二分之一以上並得聘具性別平等意識之教師代表、職工代表、家長代表、學生代表及性別平等教育相關領域之專家學者為委員。</a:t>
            </a:r>
          </a:p>
          <a:p>
            <a:pPr marL="0" lvl="0" indent="0" eaLnBrk="0" hangingPunct="0">
              <a:buNone/>
            </a:pP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二</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a:t>
            </a:r>
            <a:r>
              <a:rPr lang="zh-TW" altLang="zh-TW" dirty="0">
                <a:latin typeface="微軟正黑體" panose="020B0604030504040204" pitchFamily="34" charset="-120"/>
                <a:ea typeface="微軟正黑體" panose="020B0604030504040204" pitchFamily="34" charset="-120"/>
              </a:rPr>
              <a:t>本校教職員代表於上學期期初校務會議進行投票選出代表人選，學生代表則由學治會成員代表，職工代表部分則委由學務處幹事代表協助</a:t>
            </a:r>
            <a:r>
              <a:rPr lang="zh-TW" altLang="zh-TW" dirty="0">
                <a:latin typeface="標楷體" panose="03000509000000000000" pitchFamily="65" charset="-120"/>
                <a:ea typeface="標楷體" panose="03000509000000000000" pitchFamily="65" charset="-120"/>
              </a:rPr>
              <a:t>。</a:t>
            </a:r>
          </a:p>
          <a:p>
            <a:pPr marL="0" indent="0">
              <a:buNone/>
            </a:pPr>
            <a:endParaRPr lang="en-US" altLang="zh-TW" dirty="0">
              <a:latin typeface="標楷體" panose="03000509000000000000" pitchFamily="65" charset="-120"/>
              <a:ea typeface="標楷體" panose="03000509000000000000" pitchFamily="65" charset="-120"/>
            </a:endParaRPr>
          </a:p>
          <a:p>
            <a:pPr marL="0" indent="0">
              <a:buNone/>
            </a:pPr>
            <a:endParaRPr lang="en-US" altLang="zh-TW" dirty="0">
              <a:latin typeface="標楷體" panose="03000509000000000000" pitchFamily="65" charset="-120"/>
              <a:ea typeface="標楷體" panose="03000509000000000000" pitchFamily="65" charset="-120"/>
            </a:endParaRPr>
          </a:p>
          <a:p>
            <a:pPr marL="0" indent="0">
              <a:buNone/>
            </a:pP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0699770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77C51A1-B35A-42C5-A579-430BAEBB10CB}"/>
              </a:ext>
            </a:extLst>
          </p:cNvPr>
          <p:cNvSpPr>
            <a:spLocks noGrp="1"/>
          </p:cNvSpPr>
          <p:nvPr>
            <p:ph type="title"/>
          </p:nvPr>
        </p:nvSpPr>
        <p:spPr/>
        <p:txBody>
          <a:bodyPr>
            <a:normAutofit/>
          </a:bodyPr>
          <a:lstStyle/>
          <a:p>
            <a:r>
              <a:rPr lang="zh-TW" altLang="zh-TW" sz="5000" dirty="0">
                <a:latin typeface="微軟正黑體" panose="020B0604030504040204" pitchFamily="34" charset="-120"/>
                <a:ea typeface="微軟正黑體" panose="020B0604030504040204" pitchFamily="34" charset="-120"/>
              </a:rPr>
              <a:t>二、任務</a:t>
            </a:r>
            <a:r>
              <a:rPr lang="en-US" altLang="zh-TW" sz="5000" dirty="0">
                <a:latin typeface="微軟正黑體" panose="020B0604030504040204" pitchFamily="34" charset="-120"/>
                <a:ea typeface="微軟正黑體" panose="020B0604030504040204" pitchFamily="34" charset="-120"/>
              </a:rPr>
              <a:t>:</a:t>
            </a:r>
            <a:endParaRPr lang="zh-TW" altLang="en-US" sz="5000" dirty="0">
              <a:latin typeface="微軟正黑體" panose="020B0604030504040204" pitchFamily="34" charset="-120"/>
              <a:ea typeface="微軟正黑體" panose="020B0604030504040204" pitchFamily="34" charset="-120"/>
            </a:endParaRPr>
          </a:p>
        </p:txBody>
      </p:sp>
      <p:sp>
        <p:nvSpPr>
          <p:cNvPr id="3" name="內容版面配置區 2">
            <a:extLst>
              <a:ext uri="{FF2B5EF4-FFF2-40B4-BE49-F238E27FC236}">
                <a16:creationId xmlns:a16="http://schemas.microsoft.com/office/drawing/2014/main" id="{FEFEEDDA-D73E-4A01-A010-783AA4969964}"/>
              </a:ext>
            </a:extLst>
          </p:cNvPr>
          <p:cNvSpPr>
            <a:spLocks noGrp="1"/>
          </p:cNvSpPr>
          <p:nvPr>
            <p:ph idx="1"/>
          </p:nvPr>
        </p:nvSpPr>
        <p:spPr/>
        <p:txBody>
          <a:bodyPr>
            <a:normAutofit/>
          </a:bodyPr>
          <a:lstStyle/>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一</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統整學校各單位相關資源，擬訂性別平等教育實施計畫，落實並檢視其實施成果。</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二</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規劃或辦理學生、教職員工及家長性別平等教育相關活動。</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三</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研發並推廣性別平等教育之課程、教學及評量。</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四</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研擬性別平等教育實施與校園性侵害及性騷擾之防治規定，建立機制，並協調及整合相關資源。</a:t>
            </a:r>
            <a:endParaRPr lang="en-US" altLang="zh-TW" sz="2800" dirty="0">
              <a:latin typeface="微軟正黑體" panose="020B0604030504040204" pitchFamily="34" charset="-120"/>
              <a:ea typeface="微軟正黑體" panose="020B0604030504040204" pitchFamily="34" charset="-120"/>
            </a:endParaRPr>
          </a:p>
          <a:p>
            <a:endParaRPr lang="zh-TW" altLang="en-US" dirty="0"/>
          </a:p>
        </p:txBody>
      </p:sp>
    </p:spTree>
    <p:extLst>
      <p:ext uri="{BB962C8B-B14F-4D97-AF65-F5344CB8AC3E}">
        <p14:creationId xmlns:p14="http://schemas.microsoft.com/office/powerpoint/2010/main" val="22027702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7D14319-B8A8-47C3-8A21-5EA7F292B92C}"/>
              </a:ext>
            </a:extLst>
          </p:cNvPr>
          <p:cNvSpPr>
            <a:spLocks noGrp="1"/>
          </p:cNvSpPr>
          <p:nvPr>
            <p:ph type="title"/>
          </p:nvPr>
        </p:nvSpPr>
        <p:spPr/>
        <p:txBody>
          <a:bodyPr>
            <a:normAutofit/>
          </a:bodyPr>
          <a:lstStyle/>
          <a:p>
            <a:r>
              <a:rPr lang="zh-TW" altLang="zh-TW" sz="5000" dirty="0">
                <a:latin typeface="微軟正黑體" panose="020B0604030504040204" pitchFamily="34" charset="-120"/>
                <a:ea typeface="微軟正黑體" panose="020B0604030504040204" pitchFamily="34" charset="-120"/>
              </a:rPr>
              <a:t>二、任務</a:t>
            </a:r>
            <a:r>
              <a:rPr lang="en-US" altLang="zh-TW" sz="5000" dirty="0">
                <a:latin typeface="微軟正黑體" panose="020B0604030504040204" pitchFamily="34" charset="-120"/>
                <a:ea typeface="微軟正黑體" panose="020B0604030504040204" pitchFamily="34" charset="-120"/>
              </a:rPr>
              <a:t>:</a:t>
            </a:r>
            <a:endParaRPr lang="zh-TW" altLang="en-US" sz="5000" dirty="0">
              <a:latin typeface="微軟正黑體" panose="020B0604030504040204" pitchFamily="34" charset="-120"/>
              <a:ea typeface="微軟正黑體" panose="020B0604030504040204" pitchFamily="34" charset="-120"/>
            </a:endParaRPr>
          </a:p>
        </p:txBody>
      </p:sp>
      <p:sp>
        <p:nvSpPr>
          <p:cNvPr id="3" name="內容版面配置區 2">
            <a:extLst>
              <a:ext uri="{FF2B5EF4-FFF2-40B4-BE49-F238E27FC236}">
                <a16:creationId xmlns:a16="http://schemas.microsoft.com/office/drawing/2014/main" id="{B24D018C-8F57-48BB-A746-5DEA328493A8}"/>
              </a:ext>
            </a:extLst>
          </p:cNvPr>
          <p:cNvSpPr>
            <a:spLocks noGrp="1"/>
          </p:cNvSpPr>
          <p:nvPr>
            <p:ph idx="1"/>
          </p:nvPr>
        </p:nvSpPr>
        <p:spPr/>
        <p:txBody>
          <a:bodyPr/>
          <a:lstStyle/>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五</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調查及處理與本法有關之案件。</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六</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規劃及建立性別平等之安全校園空間。</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七</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推動社區有關性別平等之家庭教育與社會教育。</a:t>
            </a:r>
            <a:endParaRPr lang="en-US" altLang="zh-TW" sz="2800" dirty="0">
              <a:latin typeface="微軟正黑體" panose="020B0604030504040204" pitchFamily="34" charset="-120"/>
              <a:ea typeface="微軟正黑體" panose="020B0604030504040204" pitchFamily="34" charset="-120"/>
            </a:endParaRPr>
          </a:p>
          <a:p>
            <a:pPr marL="88900" lvl="2" indent="0" eaLnBrk="0" hangingPunct="0">
              <a:buNone/>
            </a:pP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八</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其他關於學校或社區之性別平等教育事務。</a:t>
            </a:r>
          </a:p>
          <a:p>
            <a:endParaRPr lang="zh-TW" altLang="en-US" dirty="0"/>
          </a:p>
        </p:txBody>
      </p:sp>
    </p:spTree>
    <p:extLst>
      <p:ext uri="{BB962C8B-B14F-4D97-AF65-F5344CB8AC3E}">
        <p14:creationId xmlns:p14="http://schemas.microsoft.com/office/powerpoint/2010/main" val="9339302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內容版面配置區 7"/>
          <p:cNvPicPr>
            <a:picLocks noGrp="1" noChangeAspect="1"/>
          </p:cNvPicPr>
          <p:nvPr>
            <p:ph idx="1"/>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88011" y="0"/>
            <a:ext cx="9407537" cy="6858000"/>
          </a:xfrm>
        </p:spPr>
      </p:pic>
      <p:sp>
        <p:nvSpPr>
          <p:cNvPr id="4" name="頁尾版面配置區 3"/>
          <p:cNvSpPr>
            <a:spLocks noGrp="1"/>
          </p:cNvSpPr>
          <p:nvPr>
            <p:ph type="ftr" sz="quarter" idx="11"/>
          </p:nvPr>
        </p:nvSpPr>
        <p:spPr/>
        <p:txBody>
          <a:bodyPr/>
          <a:lstStyle/>
          <a:p>
            <a:r>
              <a:rPr lang="zh-TW" altLang="en-US"/>
              <a:t>新北市立三和國民中學</a:t>
            </a:r>
          </a:p>
        </p:txBody>
      </p:sp>
      <p:sp>
        <p:nvSpPr>
          <p:cNvPr id="5" name="投影片編號版面配置區 4"/>
          <p:cNvSpPr>
            <a:spLocks noGrp="1"/>
          </p:cNvSpPr>
          <p:nvPr>
            <p:ph type="sldNum" sz="quarter" idx="12"/>
          </p:nvPr>
        </p:nvSpPr>
        <p:spPr/>
        <p:txBody>
          <a:bodyPr/>
          <a:lstStyle/>
          <a:p>
            <a:fld id="{C1F3565D-B860-4D39-80B0-912935FCAA91}" type="slidenum">
              <a:rPr lang="zh-TW" altLang="en-US" smtClean="0"/>
              <a:t>42</a:t>
            </a:fld>
            <a:endParaRPr lang="zh-TW" altLang="en-US"/>
          </a:p>
        </p:txBody>
      </p:sp>
      <p:sp>
        <p:nvSpPr>
          <p:cNvPr id="3" name="文字方塊 2"/>
          <p:cNvSpPr txBox="1"/>
          <p:nvPr/>
        </p:nvSpPr>
        <p:spPr>
          <a:xfrm>
            <a:off x="4283968" y="5589240"/>
            <a:ext cx="4680520" cy="1077218"/>
          </a:xfrm>
          <a:prstGeom prst="rect">
            <a:avLst/>
          </a:prstGeom>
          <a:noFill/>
        </p:spPr>
        <p:txBody>
          <a:bodyPr wrap="square" rtlCol="0">
            <a:spAutoFit/>
          </a:bodyPr>
          <a:lstStyle/>
          <a:p>
            <a:r>
              <a:rPr lang="zh-TW" altLang="en-US" sz="3200" b="1" cap="all" spc="-100" dirty="0">
                <a:solidFill>
                  <a:srgbClr val="FF0000"/>
                </a:solidFill>
                <a:latin typeface="+mj-lt"/>
                <a:ea typeface="+mj-ea"/>
                <a:cs typeface="+mj-cs"/>
              </a:rPr>
              <a:t>三和，親師生總和</a:t>
            </a:r>
            <a:br>
              <a:rPr lang="en-US" altLang="zh-TW" sz="3200" b="1" cap="all" spc="-100" dirty="0">
                <a:solidFill>
                  <a:srgbClr val="FF0000"/>
                </a:solidFill>
                <a:latin typeface="+mj-lt"/>
                <a:ea typeface="+mj-ea"/>
                <a:cs typeface="+mj-cs"/>
              </a:rPr>
            </a:br>
            <a:r>
              <a:rPr lang="zh-TW" altLang="en-US" sz="3200" b="1" cap="all" spc="-100" dirty="0">
                <a:solidFill>
                  <a:srgbClr val="FF0000"/>
                </a:solidFill>
                <a:latin typeface="+mj-lt"/>
                <a:ea typeface="+mj-ea"/>
                <a:cs typeface="+mj-cs"/>
              </a:rPr>
              <a:t>為親師生創造最大的幸福</a:t>
            </a:r>
          </a:p>
        </p:txBody>
      </p:sp>
    </p:spTree>
    <p:extLst>
      <p:ext uri="{BB962C8B-B14F-4D97-AF65-F5344CB8AC3E}">
        <p14:creationId xmlns:p14="http://schemas.microsoft.com/office/powerpoint/2010/main" val="1123114370"/>
      </p:ext>
    </p:extLst>
  </p:cSld>
  <p:clrMapOvr>
    <a:masterClrMapping/>
  </p:clrMapOvr>
</p:sld>
</file>

<file path=ppt/theme/theme1.xml><?xml version="1.0" encoding="utf-8"?>
<a:theme xmlns:a="http://schemas.openxmlformats.org/drawingml/2006/main" name="佈景主題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佈景主題4" id="{09040A44-A334-4FDA-9117-E317F8E41E7D}" vid="{6811B996-D114-4A86-A31F-1FD1A80F509D}"/>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三和母片</Template>
  <TotalTime>8299</TotalTime>
  <Words>3800</Words>
  <Application>Microsoft Office PowerPoint</Application>
  <PresentationFormat>如螢幕大小 (4:3)</PresentationFormat>
  <Paragraphs>942</Paragraphs>
  <Slides>42</Slides>
  <Notes>10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42</vt:i4>
      </vt:variant>
    </vt:vector>
  </HeadingPairs>
  <TitlesOfParts>
    <vt:vector size="51" baseType="lpstr">
      <vt:lpstr>文鼎超顏楷</vt:lpstr>
      <vt:lpstr>微軟正黑體</vt:lpstr>
      <vt:lpstr>新細明體</vt:lpstr>
      <vt:lpstr>標楷體</vt:lpstr>
      <vt:lpstr>Arial</vt:lpstr>
      <vt:lpstr>Calibri</vt:lpstr>
      <vt:lpstr>Times New Roman</vt:lpstr>
      <vt:lpstr>Wingdings</vt:lpstr>
      <vt:lpstr>佈景主題4</vt:lpstr>
      <vt:lpstr>110.12行政會報</vt:lpstr>
      <vt:lpstr>會議主題</vt:lpstr>
      <vt:lpstr>12月行事曆，各組工作協調 </vt:lpstr>
      <vt:lpstr>校慶</vt:lpstr>
      <vt:lpstr>活動行程簡表</vt:lpstr>
      <vt:lpstr>慶祝大會流程(暫定)</vt:lpstr>
      <vt:lpstr>校慶活動注意事項</vt:lpstr>
      <vt:lpstr>事前準備(1)</vt:lpstr>
      <vt:lpstr>事前準備(2)</vt:lpstr>
      <vt:lpstr>事前準備(2)</vt:lpstr>
      <vt:lpstr>校慶當天工作內容(典禮組)</vt:lpstr>
      <vt:lpstr>校慶當天工作內容(安全組)</vt:lpstr>
      <vt:lpstr>校慶當天工作內容(活動組)</vt:lpstr>
      <vt:lpstr>預演</vt:lpstr>
      <vt:lpstr>認識學校4大委員會</vt:lpstr>
      <vt:lpstr>教師評審委員會</vt:lpstr>
      <vt:lpstr>教師評審委員會</vt:lpstr>
      <vt:lpstr>教師評審委員會</vt:lpstr>
      <vt:lpstr>教師評審委員會</vt:lpstr>
      <vt:lpstr>教師評審委員會</vt:lpstr>
      <vt:lpstr>教師評審委員會</vt:lpstr>
      <vt:lpstr>教師評審委員會</vt:lpstr>
      <vt:lpstr>教師評審委員會</vt:lpstr>
      <vt:lpstr>教師評審委員會</vt:lpstr>
      <vt:lpstr>教師評審委員會</vt:lpstr>
      <vt:lpstr>教師評審委員會</vt:lpstr>
      <vt:lpstr>教師成績考核委員會</vt:lpstr>
      <vt:lpstr>教師成績考核委員會</vt:lpstr>
      <vt:lpstr>教師成績考核委員會</vt:lpstr>
      <vt:lpstr>教師成績考核委員會</vt:lpstr>
      <vt:lpstr>教師成績考核委員會</vt:lpstr>
      <vt:lpstr>教師成績考核委員會</vt:lpstr>
      <vt:lpstr>教師成績考核委員會</vt:lpstr>
      <vt:lpstr>課發會</vt:lpstr>
      <vt:lpstr>課發會成員與產生方式</vt:lpstr>
      <vt:lpstr>本校課發會成員</vt:lpstr>
      <vt:lpstr>PowerPoint 簡報</vt:lpstr>
      <vt:lpstr>性平會</vt:lpstr>
      <vt:lpstr>PowerPoint 簡報</vt:lpstr>
      <vt:lpstr>二、任務:</vt:lpstr>
      <vt:lpstr>二、任務:</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admin</cp:lastModifiedBy>
  <cp:revision>402</cp:revision>
  <cp:lastPrinted>2021-05-11T03:30:18Z</cp:lastPrinted>
  <dcterms:created xsi:type="dcterms:W3CDTF">2016-09-02T07:33:32Z</dcterms:created>
  <dcterms:modified xsi:type="dcterms:W3CDTF">2021-12-01T05:23:51Z</dcterms:modified>
</cp:coreProperties>
</file>