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44" r:id="rId2"/>
  </p:sldMasterIdLst>
  <p:notesMasterIdLst>
    <p:notesMasterId r:id="rId35"/>
  </p:notesMasterIdLst>
  <p:handoutMasterIdLst>
    <p:handoutMasterId r:id="rId36"/>
  </p:handoutMasterIdLst>
  <p:sldIdLst>
    <p:sldId id="256" r:id="rId3"/>
    <p:sldId id="281" r:id="rId4"/>
    <p:sldId id="344" r:id="rId5"/>
    <p:sldId id="345" r:id="rId6"/>
    <p:sldId id="346" r:id="rId7"/>
    <p:sldId id="347" r:id="rId8"/>
    <p:sldId id="439" r:id="rId9"/>
    <p:sldId id="440" r:id="rId10"/>
    <p:sldId id="441" r:id="rId11"/>
    <p:sldId id="442" r:id="rId12"/>
    <p:sldId id="443" r:id="rId13"/>
    <p:sldId id="444" r:id="rId14"/>
    <p:sldId id="445" r:id="rId15"/>
    <p:sldId id="446" r:id="rId16"/>
    <p:sldId id="447" r:id="rId17"/>
    <p:sldId id="448" r:id="rId18"/>
    <p:sldId id="449" r:id="rId19"/>
    <p:sldId id="450" r:id="rId20"/>
    <p:sldId id="451" r:id="rId21"/>
    <p:sldId id="452" r:id="rId22"/>
    <p:sldId id="458" r:id="rId23"/>
    <p:sldId id="459" r:id="rId24"/>
    <p:sldId id="460" r:id="rId25"/>
    <p:sldId id="461" r:id="rId26"/>
    <p:sldId id="462" r:id="rId27"/>
    <p:sldId id="463" r:id="rId28"/>
    <p:sldId id="349" r:id="rId29"/>
    <p:sldId id="350" r:id="rId30"/>
    <p:sldId id="464" r:id="rId31"/>
    <p:sldId id="351" r:id="rId32"/>
    <p:sldId id="352" r:id="rId33"/>
    <p:sldId id="353" r:id="rId34"/>
  </p:sldIdLst>
  <p:sldSz cx="9144000" cy="6858000" type="screen4x3"/>
  <p:notesSz cx="6797675" cy="99266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344" autoAdjust="0"/>
    <p:restoredTop sz="94660" autoAdjust="0"/>
  </p:normalViewPr>
  <p:slideViewPr>
    <p:cSldViewPr>
      <p:cViewPr>
        <p:scale>
          <a:sx n="70" d="100"/>
          <a:sy n="70" d="100"/>
        </p:scale>
        <p:origin x="496" y="44"/>
      </p:cViewPr>
      <p:guideLst>
        <p:guide orient="horz" pos="2160"/>
        <p:guide pos="2880"/>
      </p:guideLst>
    </p:cSldViewPr>
  </p:slideViewPr>
  <p:outlineViewPr>
    <p:cViewPr>
      <p:scale>
        <a:sx n="33" d="100"/>
        <a:sy n="33" d="100"/>
      </p:scale>
      <p:origin x="53" y="0"/>
    </p:cViewPr>
  </p:outlineViewPr>
  <p:notesTextViewPr>
    <p:cViewPr>
      <p:scale>
        <a:sx n="3" d="2"/>
        <a:sy n="3" d="2"/>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88C5DE18-2D48-4E27-97F2-708CDA15B723}" type="datetimeFigureOut">
              <a:rPr lang="zh-TW" altLang="en-US" smtClean="0"/>
              <a:t>2021/2/22</a:t>
            </a:fld>
            <a:endParaRPr lang="zh-TW" altLang="en-US"/>
          </a:p>
        </p:txBody>
      </p:sp>
      <p:sp>
        <p:nvSpPr>
          <p:cNvPr id="4" name="頁尾版面配置區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766E079F-819B-4FBB-8BDB-37151796B4CB}" type="slidenum">
              <a:rPr lang="zh-TW" altLang="en-US" smtClean="0"/>
              <a:t>‹#›</a:t>
            </a:fld>
            <a:endParaRPr lang="zh-TW" altLang="en-US"/>
          </a:p>
        </p:txBody>
      </p:sp>
    </p:spTree>
    <p:extLst>
      <p:ext uri="{BB962C8B-B14F-4D97-AF65-F5344CB8AC3E}">
        <p14:creationId xmlns:p14="http://schemas.microsoft.com/office/powerpoint/2010/main" val="89916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BDA4205-CB26-4180-9924-76CC704A85CC}" type="datetimeFigureOut">
              <a:rPr lang="zh-TW" altLang="en-US" smtClean="0"/>
              <a:t>2021/2/22</a:t>
            </a:fld>
            <a:endParaRPr lang="zh-TW" altLang="en-US"/>
          </a:p>
        </p:txBody>
      </p:sp>
      <p:sp>
        <p:nvSpPr>
          <p:cNvPr id="4" name="投影片圖像版面配置區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AC989365-6A68-400C-A69D-49659F618993}" type="slidenum">
              <a:rPr lang="zh-TW" altLang="en-US" smtClean="0"/>
              <a:t>‹#›</a:t>
            </a:fld>
            <a:endParaRPr lang="zh-TW" altLang="en-US"/>
          </a:p>
        </p:txBody>
      </p:sp>
    </p:spTree>
    <p:extLst>
      <p:ext uri="{BB962C8B-B14F-4D97-AF65-F5344CB8AC3E}">
        <p14:creationId xmlns:p14="http://schemas.microsoft.com/office/powerpoint/2010/main" val="11114171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1143000" y="685800"/>
            <a:ext cx="4572000" cy="3429000"/>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C989365-6A68-400C-A69D-49659F618993}"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38315136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8566A9E8-7206-4F9A-ADB2-8D4B9EE82423}" type="datetimeFigureOut">
              <a:rPr lang="zh-TW" altLang="en-US" smtClean="0"/>
              <a:t>2021/2/22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2215781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按一下以編輯母片標題樣式</a:t>
            </a:r>
          </a:p>
        </p:txBody>
      </p:sp>
      <p:sp>
        <p:nvSpPr>
          <p:cNvPr id="3" name="內容版面配置區 2"/>
          <p:cNvSpPr>
            <a:spLocks noGrp="1"/>
          </p:cNvSpPr>
          <p:nvPr>
            <p:ph idx="1"/>
          </p:nvPr>
        </p:nvSpPr>
        <p:spPr/>
        <p:txBody>
          <a:bodyPr/>
          <a:lstStyle/>
          <a:p>
            <a:pPr lvl="0"/>
            <a:r>
              <a:rPr lang="zh-TW" altLang="en-US" dirty="0"/>
              <a:t>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p:ph type="dt" sz="half" idx="10"/>
          </p:nvPr>
        </p:nvSpPr>
        <p:spPr/>
        <p:txBody>
          <a:bodyPr/>
          <a:lstStyle/>
          <a:p>
            <a:fld id="{8566A9E8-7206-4F9A-ADB2-8D4B9EE82423}" type="datetimeFigureOut">
              <a:rPr lang="zh-TW" altLang="en-US" smtClean="0"/>
              <a:t>2021/2/22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1421270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編輯母片文字樣式</a:t>
            </a:r>
          </a:p>
        </p:txBody>
      </p:sp>
      <p:sp>
        <p:nvSpPr>
          <p:cNvPr id="4" name="日期版面配置區 3"/>
          <p:cNvSpPr>
            <a:spLocks noGrp="1"/>
          </p:cNvSpPr>
          <p:nvPr>
            <p:ph type="dt" sz="half" idx="10"/>
          </p:nvPr>
        </p:nvSpPr>
        <p:spPr/>
        <p:txBody>
          <a:bodyPr/>
          <a:lstStyle/>
          <a:p>
            <a:fld id="{8566A9E8-7206-4F9A-ADB2-8D4B9EE82423}" type="datetimeFigureOut">
              <a:rPr lang="zh-TW" altLang="en-US" smtClean="0"/>
              <a:t>2021/2/22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8192197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8566A9E8-7206-4F9A-ADB2-8D4B9EE82423}" type="datetimeFigureOut">
              <a:rPr lang="zh-TW" altLang="en-US" smtClean="0"/>
              <a:t>2021/2/22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19064695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8566A9E8-7206-4F9A-ADB2-8D4B9EE82423}" type="datetimeFigureOut">
              <a:rPr lang="zh-TW" altLang="en-US" smtClean="0"/>
              <a:t>2021/2/22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25278512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8566A9E8-7206-4F9A-ADB2-8D4B9EE82423}" type="datetimeFigureOut">
              <a:rPr lang="zh-TW" altLang="en-US" smtClean="0"/>
              <a:t>2021/2/22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37175534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8566A9E8-7206-4F9A-ADB2-8D4B9EE82423}" type="datetimeFigureOut">
              <a:rPr lang="zh-TW" altLang="en-US" smtClean="0"/>
              <a:t>2021/2/22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1188790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5" name="日期版面配置區 4"/>
          <p:cNvSpPr>
            <a:spLocks noGrp="1"/>
          </p:cNvSpPr>
          <p:nvPr>
            <p:ph type="dt" sz="half" idx="10"/>
          </p:nvPr>
        </p:nvSpPr>
        <p:spPr/>
        <p:txBody>
          <a:bodyPr/>
          <a:lstStyle/>
          <a:p>
            <a:fld id="{8566A9E8-7206-4F9A-ADB2-8D4B9EE82423}" type="datetimeFigureOut">
              <a:rPr lang="zh-TW" altLang="en-US" smtClean="0"/>
              <a:t>2021/2/22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2220546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5" name="日期版面配置區 4"/>
          <p:cNvSpPr>
            <a:spLocks noGrp="1"/>
          </p:cNvSpPr>
          <p:nvPr>
            <p:ph type="dt" sz="half" idx="10"/>
          </p:nvPr>
        </p:nvSpPr>
        <p:spPr/>
        <p:txBody>
          <a:bodyPr/>
          <a:lstStyle/>
          <a:p>
            <a:fld id="{8566A9E8-7206-4F9A-ADB2-8D4B9EE82423}" type="datetimeFigureOut">
              <a:rPr lang="zh-TW" altLang="en-US" smtClean="0"/>
              <a:t>2021/2/22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1177806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8566A9E8-7206-4F9A-ADB2-8D4B9EE82423}" type="datetimeFigureOut">
              <a:rPr lang="zh-TW" altLang="en-US" smtClean="0"/>
              <a:t>2021/2/22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11204386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8566A9E8-7206-4F9A-ADB2-8D4B9EE82423}" type="datetimeFigureOut">
              <a:rPr lang="zh-TW" altLang="en-US" smtClean="0"/>
              <a:t>2021/2/22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2041572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8566A9E8-7206-4F9A-ADB2-8D4B9EE82423}" type="datetimeFigureOut">
              <a:rPr lang="zh-TW" altLang="en-US" smtClean="0">
                <a:solidFill>
                  <a:prstClr val="black">
                    <a:tint val="75000"/>
                  </a:prstClr>
                </a:solidFill>
              </a:rPr>
              <a:pPr/>
              <a:t>2021/2/22</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D7115A23-7D43-4622-B3FA-3CF0D696C8DE}"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8186948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8566A9E8-7206-4F9A-ADB2-8D4B9EE82423}" type="datetimeFigureOut">
              <a:rPr lang="zh-TW" altLang="en-US" smtClean="0">
                <a:solidFill>
                  <a:prstClr val="black">
                    <a:tint val="75000"/>
                  </a:prstClr>
                </a:solidFill>
              </a:rPr>
              <a:pPr/>
              <a:t>2021/2/22</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D7115A23-7D43-4622-B3FA-3CF0D696C8DE}"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9331286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編輯母片文字樣式</a:t>
            </a:r>
          </a:p>
        </p:txBody>
      </p:sp>
      <p:sp>
        <p:nvSpPr>
          <p:cNvPr id="4" name="日期版面配置區 3"/>
          <p:cNvSpPr>
            <a:spLocks noGrp="1"/>
          </p:cNvSpPr>
          <p:nvPr>
            <p:ph type="dt" sz="half" idx="10"/>
          </p:nvPr>
        </p:nvSpPr>
        <p:spPr/>
        <p:txBody>
          <a:bodyPr/>
          <a:lstStyle/>
          <a:p>
            <a:fld id="{8566A9E8-7206-4F9A-ADB2-8D4B9EE82423}" type="datetimeFigureOut">
              <a:rPr lang="zh-TW" altLang="en-US" smtClean="0">
                <a:solidFill>
                  <a:prstClr val="black">
                    <a:tint val="75000"/>
                  </a:prstClr>
                </a:solidFill>
              </a:rPr>
              <a:pPr/>
              <a:t>2021/2/22</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D7115A23-7D43-4622-B3FA-3CF0D696C8DE}"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5921708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8566A9E8-7206-4F9A-ADB2-8D4B9EE82423}" type="datetimeFigureOut">
              <a:rPr lang="zh-TW" altLang="en-US" smtClean="0">
                <a:solidFill>
                  <a:prstClr val="black">
                    <a:tint val="75000"/>
                  </a:prstClr>
                </a:solidFill>
              </a:rPr>
              <a:pPr/>
              <a:t>2021/2/22</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D7115A23-7D43-4622-B3FA-3CF0D696C8DE}"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6498531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8566A9E8-7206-4F9A-ADB2-8D4B9EE82423}" type="datetimeFigureOut">
              <a:rPr lang="zh-TW" altLang="en-US" smtClean="0">
                <a:solidFill>
                  <a:prstClr val="black">
                    <a:tint val="75000"/>
                  </a:prstClr>
                </a:solidFill>
              </a:rPr>
              <a:pPr/>
              <a:t>2021/2/22</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D7115A23-7D43-4622-B3FA-3CF0D696C8DE}"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6481462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8566A9E8-7206-4F9A-ADB2-8D4B9EE82423}" type="datetimeFigureOut">
              <a:rPr lang="zh-TW" altLang="en-US" smtClean="0">
                <a:solidFill>
                  <a:prstClr val="black">
                    <a:tint val="75000"/>
                  </a:prstClr>
                </a:solidFill>
              </a:rPr>
              <a:pPr/>
              <a:t>2021/2/22</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D7115A23-7D43-4622-B3FA-3CF0D696C8DE}"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6053827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8566A9E8-7206-4F9A-ADB2-8D4B9EE82423}" type="datetimeFigureOut">
              <a:rPr lang="zh-TW" altLang="en-US" smtClean="0">
                <a:solidFill>
                  <a:prstClr val="black">
                    <a:tint val="75000"/>
                  </a:prstClr>
                </a:solidFill>
              </a:rPr>
              <a:pPr/>
              <a:t>2021/2/22</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D7115A23-7D43-4622-B3FA-3CF0D696C8DE}"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6441580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5" name="日期版面配置區 4"/>
          <p:cNvSpPr>
            <a:spLocks noGrp="1"/>
          </p:cNvSpPr>
          <p:nvPr>
            <p:ph type="dt" sz="half" idx="10"/>
          </p:nvPr>
        </p:nvSpPr>
        <p:spPr/>
        <p:txBody>
          <a:bodyPr/>
          <a:lstStyle/>
          <a:p>
            <a:fld id="{8566A9E8-7206-4F9A-ADB2-8D4B9EE82423}" type="datetimeFigureOut">
              <a:rPr lang="zh-TW" altLang="en-US" smtClean="0">
                <a:solidFill>
                  <a:prstClr val="black">
                    <a:tint val="75000"/>
                  </a:prstClr>
                </a:solidFill>
              </a:rPr>
              <a:pPr/>
              <a:t>2021/2/22</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D7115A23-7D43-4622-B3FA-3CF0D696C8DE}"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4710058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5" name="日期版面配置區 4"/>
          <p:cNvSpPr>
            <a:spLocks noGrp="1"/>
          </p:cNvSpPr>
          <p:nvPr>
            <p:ph type="dt" sz="half" idx="10"/>
          </p:nvPr>
        </p:nvSpPr>
        <p:spPr/>
        <p:txBody>
          <a:bodyPr/>
          <a:lstStyle/>
          <a:p>
            <a:fld id="{8566A9E8-7206-4F9A-ADB2-8D4B9EE82423}" type="datetimeFigureOut">
              <a:rPr lang="zh-TW" altLang="en-US" smtClean="0">
                <a:solidFill>
                  <a:prstClr val="black">
                    <a:tint val="75000"/>
                  </a:prstClr>
                </a:solidFill>
              </a:rPr>
              <a:pPr/>
              <a:t>2021/2/22</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D7115A23-7D43-4622-B3FA-3CF0D696C8DE}"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2881930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8566A9E8-7206-4F9A-ADB2-8D4B9EE82423}" type="datetimeFigureOut">
              <a:rPr lang="zh-TW" altLang="en-US" smtClean="0">
                <a:solidFill>
                  <a:prstClr val="black">
                    <a:tint val="75000"/>
                  </a:prstClr>
                </a:solidFill>
              </a:rPr>
              <a:pPr/>
              <a:t>2021/2/22</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D7115A23-7D43-4622-B3FA-3CF0D696C8DE}"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9652064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8566A9E8-7206-4F9A-ADB2-8D4B9EE82423}" type="datetimeFigureOut">
              <a:rPr lang="zh-TW" altLang="en-US" smtClean="0">
                <a:solidFill>
                  <a:prstClr val="black">
                    <a:tint val="75000"/>
                  </a:prstClr>
                </a:solidFill>
              </a:rPr>
              <a:pPr/>
              <a:t>2021/2/22</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D7115A23-7D43-4622-B3FA-3CF0D696C8DE}"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878043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66A9E8-7206-4F9A-ADB2-8D4B9EE82423}" type="datetimeFigureOut">
              <a:rPr lang="zh-TW" altLang="en-US" smtClean="0"/>
              <a:t>2021/2/22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115A23-7D43-4622-B3FA-3CF0D696C8DE}" type="slidenum">
              <a:rPr lang="zh-TW" altLang="en-US" smtClean="0"/>
              <a:t>‹#›</a:t>
            </a:fld>
            <a:endParaRPr lang="zh-TW" altLang="en-US"/>
          </a:p>
        </p:txBody>
      </p:sp>
    </p:spTree>
    <p:extLst>
      <p:ext uri="{BB962C8B-B14F-4D97-AF65-F5344CB8AC3E}">
        <p14:creationId xmlns:p14="http://schemas.microsoft.com/office/powerpoint/2010/main" val="265148591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66A9E8-7206-4F9A-ADB2-8D4B9EE82423}" type="datetimeFigureOut">
              <a:rPr lang="zh-TW" altLang="en-US" smtClean="0">
                <a:solidFill>
                  <a:prstClr val="black">
                    <a:tint val="75000"/>
                  </a:prstClr>
                </a:solidFill>
              </a:rPr>
              <a:pPr/>
              <a:t>2021/2/22</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115A23-7D43-4622-B3FA-3CF0D696C8DE}"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782628909"/>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hyperlink" Target="106(2)&#26399;&#21021;&#26657;&#21209;&#26371;&#35696;&#33256;&#26178;&#21205;&#35696;&#25552;&#26696;&#21934;.docx" TargetMode="External"/><Relationship Id="rId2" Type="http://schemas.openxmlformats.org/officeDocument/2006/relationships/hyperlink" Target="&#25552;&#26696;/109(2)&#26399;&#21021;&#25552;&#26696;&#20840;.docx" TargetMode="Externa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hyperlink" Target="106(2)&#26399;&#21021;&#26657;&#21209;&#26371;&#35696;&#33256;&#26178;&#21205;&#35696;&#25552;&#26696;&#21934;.docx" TargetMode="Externa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84"/>
            <a:ext cx="9144000" cy="6885384"/>
          </a:xfrm>
          <a:prstGeom prst="rect">
            <a:avLst/>
          </a:prstGeom>
        </p:spPr>
      </p:pic>
      <p:sp>
        <p:nvSpPr>
          <p:cNvPr id="2" name="標題 1"/>
          <p:cNvSpPr>
            <a:spLocks noGrp="1"/>
          </p:cNvSpPr>
          <p:nvPr>
            <p:ph type="ctrTitle"/>
          </p:nvPr>
        </p:nvSpPr>
        <p:spPr>
          <a:xfrm>
            <a:off x="467544" y="2130425"/>
            <a:ext cx="8424936" cy="1802631"/>
          </a:xfrm>
        </p:spPr>
        <p:txBody>
          <a:bodyPr>
            <a:normAutofit/>
          </a:bodyPr>
          <a:lstStyle/>
          <a:p>
            <a:r>
              <a:rPr lang="en-US" altLang="zh-TW" sz="5400" dirty="0">
                <a:solidFill>
                  <a:srgbClr val="0000FF"/>
                </a:solidFill>
                <a:latin typeface="文鼎超顏楷" panose="020B0609010101010101" pitchFamily="49" charset="-120"/>
                <a:ea typeface="文鼎超顏楷" panose="020B0609010101010101" pitchFamily="49" charset="-120"/>
              </a:rPr>
              <a:t>109-2</a:t>
            </a:r>
            <a:r>
              <a:rPr lang="zh-TW" altLang="en-US" sz="5400" dirty="0">
                <a:solidFill>
                  <a:srgbClr val="0000FF"/>
                </a:solidFill>
                <a:latin typeface="文鼎超顏楷" panose="020B0609010101010101" pitchFamily="49" charset="-120"/>
                <a:ea typeface="文鼎超顏楷" panose="020B0609010101010101" pitchFamily="49" charset="-120"/>
              </a:rPr>
              <a:t>期初校務會議</a:t>
            </a:r>
          </a:p>
        </p:txBody>
      </p:sp>
      <p:sp>
        <p:nvSpPr>
          <p:cNvPr id="3" name="副標題 2"/>
          <p:cNvSpPr>
            <a:spLocks noGrp="1"/>
          </p:cNvSpPr>
          <p:nvPr>
            <p:ph type="subTitle" idx="1"/>
          </p:nvPr>
        </p:nvSpPr>
        <p:spPr>
          <a:xfrm>
            <a:off x="1371600" y="4124672"/>
            <a:ext cx="6400800" cy="1752600"/>
          </a:xfrm>
        </p:spPr>
        <p:txBody>
          <a:bodyPr/>
          <a:lstStyle/>
          <a:p>
            <a:pPr algn="r"/>
            <a:r>
              <a:rPr lang="en-US" altLang="zh-TW" dirty="0"/>
              <a:t>110.2.22</a:t>
            </a:r>
          </a:p>
        </p:txBody>
      </p:sp>
    </p:spTree>
    <p:extLst>
      <p:ext uri="{BB962C8B-B14F-4D97-AF65-F5344CB8AC3E}">
        <p14:creationId xmlns:p14="http://schemas.microsoft.com/office/powerpoint/2010/main" val="14809434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normAutofit/>
          </a:bodyPr>
          <a:lstStyle/>
          <a:p>
            <a:r>
              <a:rPr lang="zh-TW" altLang="en-US" dirty="0">
                <a:solidFill>
                  <a:srgbClr val="0000FF"/>
                </a:solidFill>
                <a:latin typeface="文鼎超顏楷" pitchFamily="65" charset="-120"/>
                <a:ea typeface="文鼎超顏楷" pitchFamily="65" charset="-120"/>
              </a:rPr>
              <a:t>會議流程</a:t>
            </a:r>
            <a:endParaRPr lang="zh-TW" altLang="en-US" b="1" dirty="0">
              <a:solidFill>
                <a:srgbClr val="0000FF"/>
              </a:solidFill>
            </a:endParaRPr>
          </a:p>
        </p:txBody>
      </p:sp>
      <p:sp>
        <p:nvSpPr>
          <p:cNvPr id="2" name="內容版面配置區 1"/>
          <p:cNvSpPr>
            <a:spLocks noGrp="1"/>
          </p:cNvSpPr>
          <p:nvPr>
            <p:ph idx="1"/>
          </p:nvPr>
        </p:nvSpPr>
        <p:spPr/>
        <p:txBody>
          <a:bodyPr>
            <a:normAutofit/>
          </a:bodyPr>
          <a:lstStyle/>
          <a:p>
            <a:pPr lvl="0" algn="ctr"/>
            <a:r>
              <a:rPr lang="zh-TW" altLang="en-US" sz="2700" dirty="0">
                <a:solidFill>
                  <a:prstClr val="black"/>
                </a:solidFill>
              </a:rPr>
              <a:t>確認上次會議內容</a:t>
            </a:r>
          </a:p>
          <a:p>
            <a:pPr lvl="0" algn="ctr"/>
            <a:r>
              <a:rPr lang="zh-TW" altLang="en-US" sz="2700" dirty="0">
                <a:solidFill>
                  <a:prstClr val="black"/>
                </a:solidFill>
              </a:rPr>
              <a:t>主席致詞</a:t>
            </a:r>
            <a:endParaRPr lang="en-US" altLang="zh-TW" sz="2700" dirty="0">
              <a:solidFill>
                <a:prstClr val="black"/>
              </a:solidFill>
            </a:endParaRPr>
          </a:p>
          <a:p>
            <a:pPr lvl="0" algn="ctr"/>
            <a:r>
              <a:rPr lang="zh-TW" altLang="en-US" sz="2700" dirty="0">
                <a:solidFill>
                  <a:prstClr val="black"/>
                </a:solidFill>
              </a:rPr>
              <a:t>家長會長致詞</a:t>
            </a:r>
          </a:p>
          <a:p>
            <a:pPr lvl="0" algn="ctr"/>
            <a:r>
              <a:rPr lang="zh-TW" altLang="en-US" sz="2700" dirty="0">
                <a:solidFill>
                  <a:prstClr val="black"/>
                </a:solidFill>
              </a:rPr>
              <a:t>處室工作報告</a:t>
            </a:r>
          </a:p>
          <a:p>
            <a:pPr lvl="0" algn="ctr"/>
            <a:r>
              <a:rPr lang="zh-TW" altLang="en-US" sz="2700" dirty="0">
                <a:solidFill>
                  <a:prstClr val="black"/>
                </a:solidFill>
              </a:rPr>
              <a:t>提案討論</a:t>
            </a:r>
            <a:endParaRPr lang="en-US" altLang="zh-TW" sz="2700" dirty="0">
              <a:solidFill>
                <a:prstClr val="black"/>
              </a:solidFill>
            </a:endParaRPr>
          </a:p>
          <a:p>
            <a:pPr lvl="0" algn="ctr"/>
            <a:r>
              <a:rPr lang="zh-TW" altLang="en-US" sz="2700" dirty="0">
                <a:solidFill>
                  <a:prstClr val="black"/>
                </a:solidFill>
              </a:rPr>
              <a:t>臨時動議</a:t>
            </a:r>
            <a:endParaRPr lang="en-US" altLang="zh-TW" sz="2700" dirty="0">
              <a:solidFill>
                <a:prstClr val="black"/>
              </a:solidFill>
            </a:endParaRPr>
          </a:p>
          <a:p>
            <a:pPr lvl="0" algn="ctr"/>
            <a:r>
              <a:rPr lang="zh-TW" altLang="en-US" sz="2700" dirty="0">
                <a:solidFill>
                  <a:prstClr val="black"/>
                </a:solidFill>
              </a:rPr>
              <a:t>主席結論</a:t>
            </a:r>
          </a:p>
          <a:p>
            <a:pPr lvl="0" algn="ctr"/>
            <a:r>
              <a:rPr lang="zh-TW" altLang="en-US" sz="2700" dirty="0">
                <a:solidFill>
                  <a:prstClr val="black"/>
                </a:solidFill>
              </a:rPr>
              <a:t>散會</a:t>
            </a:r>
          </a:p>
          <a:p>
            <a:endParaRPr lang="zh-TW" altLang="en-US" dirty="0"/>
          </a:p>
        </p:txBody>
      </p:sp>
    </p:spTree>
    <p:extLst>
      <p:ext uri="{BB962C8B-B14F-4D97-AF65-F5344CB8AC3E}">
        <p14:creationId xmlns:p14="http://schemas.microsoft.com/office/powerpoint/2010/main" val="9452608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p:txBody>
          <a:bodyPr/>
          <a:lstStyle/>
          <a:p>
            <a:r>
              <a:rPr lang="zh-TW" altLang="en-US" dirty="0">
                <a:solidFill>
                  <a:srgbClr val="0000FF"/>
                </a:solidFill>
                <a:latin typeface="文鼎超顏楷" pitchFamily="65" charset="-120"/>
                <a:ea typeface="文鼎超顏楷" pitchFamily="65" charset="-120"/>
              </a:rPr>
              <a:t>確認上次會議內容</a:t>
            </a:r>
          </a:p>
        </p:txBody>
      </p:sp>
      <p:sp>
        <p:nvSpPr>
          <p:cNvPr id="5" name="內容版面配置區 4"/>
          <p:cNvSpPr>
            <a:spLocks noGrp="1"/>
          </p:cNvSpPr>
          <p:nvPr>
            <p:ph type="subTitle" idx="1"/>
          </p:nvPr>
        </p:nvSpPr>
        <p:spPr>
          <a:xfrm>
            <a:off x="1691680" y="4005064"/>
            <a:ext cx="6400800" cy="1919064"/>
          </a:xfrm>
        </p:spPr>
        <p:txBody>
          <a:bodyPr>
            <a:noAutofit/>
          </a:bodyPr>
          <a:lstStyle/>
          <a:p>
            <a:pPr algn="l"/>
            <a:r>
              <a:rPr lang="zh-TW" altLang="en-US" sz="1800" dirty="0">
                <a:latin typeface="+mn-ea"/>
              </a:rPr>
              <a:t>提案一：</a:t>
            </a:r>
            <a:r>
              <a:rPr lang="zh-TW" altLang="zh-TW" sz="1800" dirty="0"/>
              <a:t>訂定「新北市立三和國民中學校外人士協助教學或活動要點」，提請討論。</a:t>
            </a:r>
          </a:p>
          <a:p>
            <a:pPr algn="l"/>
            <a:r>
              <a:rPr lang="zh-TW" altLang="en-US" sz="1800" dirty="0"/>
              <a:t>提案二：</a:t>
            </a:r>
            <a:r>
              <a:rPr lang="zh-TW" altLang="zh-TW" sz="1800" dirty="0"/>
              <a:t>訂定「 新北市立三和國民中學</a:t>
            </a:r>
            <a:r>
              <a:rPr lang="en-US" altLang="zh-TW" sz="1800" dirty="0"/>
              <a:t>109</a:t>
            </a:r>
            <a:r>
              <a:rPr lang="zh-TW" altLang="zh-TW" sz="1800" dirty="0"/>
              <a:t>學年度健康促進計畫」，提請討論。</a:t>
            </a:r>
            <a:endParaRPr lang="en-US" altLang="zh-TW" sz="1800" dirty="0"/>
          </a:p>
          <a:p>
            <a:pPr algn="l"/>
            <a:r>
              <a:rPr lang="zh-TW" altLang="en-US" sz="1400" dirty="0"/>
              <a:t>　　　　</a:t>
            </a:r>
            <a:endParaRPr lang="en-US" altLang="zh-TW" sz="1400" dirty="0"/>
          </a:p>
          <a:p>
            <a:pPr algn="l"/>
            <a:r>
              <a:rPr lang="zh-TW" altLang="en-US" sz="1400" dirty="0"/>
              <a:t>　　　　</a:t>
            </a:r>
            <a:r>
              <a:rPr lang="en-US" altLang="zh-TW" sz="1600" dirty="0"/>
              <a:t>(</a:t>
            </a:r>
            <a:r>
              <a:rPr lang="zh-TW" altLang="en-US" sz="1600" dirty="0"/>
              <a:t>以上提案已於</a:t>
            </a:r>
            <a:r>
              <a:rPr lang="en-US" altLang="zh-TW" sz="1600" dirty="0"/>
              <a:t>109.9.4</a:t>
            </a:r>
            <a:r>
              <a:rPr lang="zh-TW" altLang="en-US" sz="1600" dirty="0"/>
              <a:t>公告校網周知，確認執行）</a:t>
            </a:r>
            <a:endParaRPr lang="en-US" altLang="zh-TW" sz="1600" dirty="0"/>
          </a:p>
          <a:p>
            <a:pPr algn="l"/>
            <a:r>
              <a:rPr lang="en-US" altLang="zh-TW" sz="1400" dirty="0">
                <a:solidFill>
                  <a:schemeClr val="tx1"/>
                </a:solidFill>
                <a:latin typeface="+mj-ea"/>
                <a:ea typeface="+mj-ea"/>
              </a:rPr>
              <a:t>.</a:t>
            </a:r>
          </a:p>
        </p:txBody>
      </p:sp>
    </p:spTree>
    <p:extLst>
      <p:ext uri="{BB962C8B-B14F-4D97-AF65-F5344CB8AC3E}">
        <p14:creationId xmlns:p14="http://schemas.microsoft.com/office/powerpoint/2010/main" val="943262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p:txBody>
          <a:bodyPr/>
          <a:lstStyle/>
          <a:p>
            <a:r>
              <a:rPr lang="zh-TW" altLang="en-US" dirty="0">
                <a:solidFill>
                  <a:srgbClr val="0000FF"/>
                </a:solidFill>
                <a:latin typeface="文鼎超顏楷" pitchFamily="65" charset="-120"/>
                <a:ea typeface="文鼎超顏楷" pitchFamily="65" charset="-120"/>
              </a:rPr>
              <a:t>主席致詞</a:t>
            </a:r>
          </a:p>
        </p:txBody>
      </p:sp>
      <p:sp>
        <p:nvSpPr>
          <p:cNvPr id="5" name="副標題 4"/>
          <p:cNvSpPr>
            <a:spLocks noGrp="1"/>
          </p:cNvSpPr>
          <p:nvPr>
            <p:ph type="subTitle" idx="1"/>
          </p:nvPr>
        </p:nvSpPr>
        <p:spPr/>
        <p:txBody>
          <a:bodyPr>
            <a:normAutofit/>
          </a:bodyPr>
          <a:lstStyle/>
          <a:p>
            <a:r>
              <a:rPr lang="en-US" altLang="zh-TW" dirty="0"/>
              <a:t>〈</a:t>
            </a:r>
            <a:r>
              <a:rPr lang="zh-TW" altLang="en-US" dirty="0"/>
              <a:t>羊毛出在狗身上，由豬買單</a:t>
            </a:r>
            <a:r>
              <a:rPr lang="en-US" altLang="zh-TW" dirty="0"/>
              <a:t>〉</a:t>
            </a:r>
          </a:p>
          <a:p>
            <a:endParaRPr lang="en-US" altLang="zh-TW" sz="2000" dirty="0"/>
          </a:p>
          <a:p>
            <a:r>
              <a:rPr lang="zh-TW" altLang="en-US" sz="2000" dirty="0"/>
              <a:t>請保持一個足夠開闊的視野，時代在變、潮流在變，觀念作法一定要隨之改變</a:t>
            </a:r>
            <a:endParaRPr lang="en-US" altLang="zh-TW" sz="2000" dirty="0"/>
          </a:p>
        </p:txBody>
      </p:sp>
    </p:spTree>
    <p:extLst>
      <p:ext uri="{BB962C8B-B14F-4D97-AF65-F5344CB8AC3E}">
        <p14:creationId xmlns:p14="http://schemas.microsoft.com/office/powerpoint/2010/main" val="2674743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標題 3"/>
          <p:cNvSpPr>
            <a:spLocks noGrp="1"/>
          </p:cNvSpPr>
          <p:nvPr>
            <p:ph type="ctrTitle"/>
          </p:nvPr>
        </p:nvSpPr>
        <p:spPr/>
        <p:txBody>
          <a:bodyPr/>
          <a:lstStyle/>
          <a:p>
            <a:r>
              <a:rPr lang="zh-TW" altLang="en-US" dirty="0">
                <a:solidFill>
                  <a:srgbClr val="0000FF"/>
                </a:solidFill>
                <a:latin typeface="文鼎超顏楷" pitchFamily="65" charset="-120"/>
                <a:ea typeface="文鼎超顏楷" pitchFamily="65" charset="-120"/>
              </a:rPr>
              <a:t>家長會長致詞</a:t>
            </a:r>
          </a:p>
        </p:txBody>
      </p:sp>
    </p:spTree>
    <p:extLst>
      <p:ext uri="{BB962C8B-B14F-4D97-AF65-F5344CB8AC3E}">
        <p14:creationId xmlns:p14="http://schemas.microsoft.com/office/powerpoint/2010/main" val="290199554"/>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p:txBody>
          <a:bodyPr/>
          <a:lstStyle/>
          <a:p>
            <a:r>
              <a:rPr lang="zh-TW" altLang="en-US" dirty="0">
                <a:solidFill>
                  <a:srgbClr val="0000FF"/>
                </a:solidFill>
                <a:latin typeface="文鼎超顏楷" pitchFamily="65" charset="-120"/>
                <a:ea typeface="文鼎超顏楷" pitchFamily="65" charset="-120"/>
              </a:rPr>
              <a:t>處室工作報告</a:t>
            </a:r>
          </a:p>
        </p:txBody>
      </p:sp>
    </p:spTree>
    <p:extLst>
      <p:ext uri="{BB962C8B-B14F-4D97-AF65-F5344CB8AC3E}">
        <p14:creationId xmlns:p14="http://schemas.microsoft.com/office/powerpoint/2010/main" val="11850569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a:solidFill>
                  <a:srgbClr val="0000FF"/>
                </a:solidFill>
                <a:latin typeface="微軟正黑體" panose="020B0604030504040204" pitchFamily="34" charset="-120"/>
                <a:ea typeface="微軟正黑體" panose="020B0604030504040204" pitchFamily="34" charset="-120"/>
              </a:rPr>
              <a:t>教務處</a:t>
            </a:r>
            <a:endParaRPr lang="zh-TW" altLang="en-US" b="1" dirty="0">
              <a:latin typeface="微軟正黑體" panose="020B0604030504040204" pitchFamily="34" charset="-120"/>
              <a:ea typeface="微軟正黑體" panose="020B0604030504040204" pitchFamily="34" charset="-120"/>
            </a:endParaRPr>
          </a:p>
        </p:txBody>
      </p:sp>
      <p:sp>
        <p:nvSpPr>
          <p:cNvPr id="3" name="內容版面配置區 2"/>
          <p:cNvSpPr>
            <a:spLocks noGrp="1"/>
          </p:cNvSpPr>
          <p:nvPr>
            <p:ph idx="1"/>
          </p:nvPr>
        </p:nvSpPr>
        <p:spPr/>
        <p:txBody>
          <a:bodyPr>
            <a:normAutofit/>
          </a:bodyPr>
          <a:lstStyle/>
          <a:p>
            <a:pPr marL="514350" indent="-514350">
              <a:lnSpc>
                <a:spcPct val="150000"/>
              </a:lnSpc>
              <a:buFont typeface="+mj-ea"/>
              <a:buAutoNum type="ea1ChtPeriod"/>
            </a:pPr>
            <a:r>
              <a:rPr lang="zh-TW" altLang="en-US" dirty="0">
                <a:latin typeface="微軟正黑體" panose="020B0604030504040204" pitchFamily="34" charset="-120"/>
                <a:ea typeface="微軟正黑體" panose="020B0604030504040204" pitchFamily="34" charset="-120"/>
              </a:rPr>
              <a:t>因應疫情，</a:t>
            </a:r>
            <a:r>
              <a:rPr lang="zh-TW" altLang="en-US" dirty="0">
                <a:solidFill>
                  <a:srgbClr val="0000FF"/>
                </a:solidFill>
                <a:latin typeface="微軟正黑體" panose="020B0604030504040204" pitchFamily="34" charset="-120"/>
                <a:ea typeface="微軟正黑體" panose="020B0604030504040204" pitchFamily="34" charset="-120"/>
              </a:rPr>
              <a:t>線上教學</a:t>
            </a:r>
            <a:r>
              <a:rPr lang="zh-TW" altLang="en-US" dirty="0">
                <a:latin typeface="微軟正黑體" panose="020B0604030504040204" pitchFamily="34" charset="-120"/>
                <a:ea typeface="微軟正黑體" panose="020B0604030504040204" pitchFamily="34" charset="-120"/>
              </a:rPr>
              <a:t>提前部署</a:t>
            </a:r>
            <a:endParaRPr lang="en-US" altLang="zh-TW" dirty="0">
              <a:latin typeface="微軟正黑體" panose="020B0604030504040204" pitchFamily="34" charset="-120"/>
              <a:ea typeface="微軟正黑體" panose="020B0604030504040204" pitchFamily="34" charset="-120"/>
            </a:endParaRPr>
          </a:p>
          <a:p>
            <a:pPr marL="514350" indent="-514350">
              <a:lnSpc>
                <a:spcPct val="150000"/>
              </a:lnSpc>
              <a:buFont typeface="+mj-ea"/>
              <a:buAutoNum type="ea1ChtPeriod"/>
            </a:pPr>
            <a:r>
              <a:rPr lang="zh-TW" altLang="en-US" dirty="0">
                <a:latin typeface="微軟正黑體" panose="020B0604030504040204" pitchFamily="34" charset="-120"/>
                <a:ea typeface="微軟正黑體" panose="020B0604030504040204" pitchFamily="34" charset="-120"/>
              </a:rPr>
              <a:t>持續推動</a:t>
            </a:r>
            <a:r>
              <a:rPr lang="zh-TW" altLang="en-US" dirty="0">
                <a:solidFill>
                  <a:srgbClr val="0000FF"/>
                </a:solidFill>
                <a:latin typeface="微軟正黑體" panose="020B0604030504040204" pitchFamily="34" charset="-120"/>
                <a:ea typeface="微軟正黑體" panose="020B0604030504040204" pitchFamily="34" charset="-120"/>
              </a:rPr>
              <a:t>數位學習</a:t>
            </a:r>
            <a:r>
              <a:rPr lang="zh-TW" altLang="en-US" dirty="0">
                <a:latin typeface="微軟正黑體" panose="020B0604030504040204" pitchFamily="34" charset="-120"/>
                <a:ea typeface="微軟正黑體" panose="020B0604030504040204" pitchFamily="34" charset="-120"/>
              </a:rPr>
              <a:t>及</a:t>
            </a:r>
            <a:r>
              <a:rPr lang="zh-TW" altLang="en-US" dirty="0">
                <a:solidFill>
                  <a:srgbClr val="0000FF"/>
                </a:solidFill>
                <a:latin typeface="微軟正黑體" panose="020B0604030504040204" pitchFamily="34" charset="-120"/>
                <a:ea typeface="微軟正黑體" panose="020B0604030504040204" pitchFamily="34" charset="-120"/>
              </a:rPr>
              <a:t>閱讀深耕</a:t>
            </a:r>
            <a:endParaRPr lang="en-US" altLang="zh-TW" dirty="0">
              <a:solidFill>
                <a:srgbClr val="0000FF"/>
              </a:solidFill>
              <a:latin typeface="微軟正黑體" panose="020B0604030504040204" pitchFamily="34" charset="-120"/>
              <a:ea typeface="微軟正黑體" panose="020B0604030504040204" pitchFamily="34" charset="-120"/>
            </a:endParaRPr>
          </a:p>
          <a:p>
            <a:pPr marL="514350" indent="-514350">
              <a:lnSpc>
                <a:spcPct val="150000"/>
              </a:lnSpc>
              <a:buFont typeface="+mj-ea"/>
              <a:buAutoNum type="ea1ChtPeriod"/>
            </a:pPr>
            <a:r>
              <a:rPr lang="zh-TW" altLang="en-US" dirty="0">
                <a:latin typeface="微軟正黑體" panose="020B0604030504040204" pitchFamily="34" charset="-120"/>
                <a:ea typeface="微軟正黑體" panose="020B0604030504040204" pitchFamily="34" charset="-120"/>
              </a:rPr>
              <a:t>參與</a:t>
            </a:r>
            <a:r>
              <a:rPr lang="zh-TW" altLang="en-US" dirty="0">
                <a:solidFill>
                  <a:srgbClr val="0000FF"/>
                </a:solidFill>
                <a:latin typeface="微軟正黑體" panose="020B0604030504040204" pitchFamily="34" charset="-120"/>
                <a:ea typeface="微軟正黑體" panose="020B0604030504040204" pitchFamily="34" charset="-120"/>
              </a:rPr>
              <a:t>學習社群</a:t>
            </a:r>
            <a:r>
              <a:rPr lang="zh-TW" altLang="en-US" dirty="0">
                <a:latin typeface="微軟正黑體" panose="020B0604030504040204" pitchFamily="34" charset="-120"/>
                <a:ea typeface="微軟正黑體" panose="020B0604030504040204" pitchFamily="34" charset="-120"/>
              </a:rPr>
              <a:t>及進行專業對話</a:t>
            </a:r>
            <a:endParaRPr lang="en-US" altLang="zh-TW" dirty="0">
              <a:latin typeface="微軟正黑體" panose="020B0604030504040204" pitchFamily="34" charset="-120"/>
              <a:ea typeface="微軟正黑體" panose="020B0604030504040204" pitchFamily="34" charset="-120"/>
            </a:endParaRPr>
          </a:p>
          <a:p>
            <a:pPr marL="514350" indent="-514350">
              <a:lnSpc>
                <a:spcPct val="150000"/>
              </a:lnSpc>
              <a:buFont typeface="+mj-ea"/>
              <a:buAutoNum type="ea1ChtPeriod"/>
            </a:pPr>
            <a:r>
              <a:rPr lang="zh-TW" altLang="en-US" dirty="0">
                <a:latin typeface="微軟正黑體" panose="020B0604030504040204" pitchFamily="34" charset="-120"/>
                <a:ea typeface="微軟正黑體" panose="020B0604030504040204" pitchFamily="34" charset="-120"/>
              </a:rPr>
              <a:t>營造多元舞台及</a:t>
            </a:r>
            <a:r>
              <a:rPr lang="zh-TW" altLang="en-US" dirty="0">
                <a:solidFill>
                  <a:srgbClr val="0000FF"/>
                </a:solidFill>
                <a:latin typeface="微軟正黑體" panose="020B0604030504040204" pitchFamily="34" charset="-120"/>
                <a:ea typeface="微軟正黑體" panose="020B0604030504040204" pitchFamily="34" charset="-120"/>
              </a:rPr>
              <a:t>精進學習</a:t>
            </a:r>
            <a:r>
              <a:rPr lang="zh-TW" altLang="en-US" dirty="0">
                <a:latin typeface="微軟正黑體" panose="020B0604030504040204" pitchFamily="34" charset="-120"/>
                <a:ea typeface="微軟正黑體" panose="020B0604030504040204" pitchFamily="34" charset="-120"/>
              </a:rPr>
              <a:t>氛圍</a:t>
            </a:r>
            <a:endParaRPr lang="en-US" altLang="zh-TW"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7779333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zh-TW" altLang="en-US" b="1" dirty="0">
                <a:solidFill>
                  <a:srgbClr val="0000FF"/>
                </a:solidFill>
                <a:latin typeface="微軟正黑體" panose="020B0604030504040204" pitchFamily="34" charset="-120"/>
                <a:ea typeface="微軟正黑體" panose="020B0604030504040204" pitchFamily="34" charset="-120"/>
              </a:rPr>
              <a:t>學務處</a:t>
            </a:r>
          </a:p>
        </p:txBody>
      </p:sp>
      <p:sp>
        <p:nvSpPr>
          <p:cNvPr id="3" name="內容版面配置區 2"/>
          <p:cNvSpPr>
            <a:spLocks noGrp="1"/>
          </p:cNvSpPr>
          <p:nvPr>
            <p:ph idx="1"/>
          </p:nvPr>
        </p:nvSpPr>
        <p:spPr/>
        <p:txBody>
          <a:bodyPr>
            <a:normAutofit/>
          </a:bodyPr>
          <a:lstStyle/>
          <a:p>
            <a:pPr marL="0" indent="0">
              <a:buNone/>
            </a:pPr>
            <a:r>
              <a:rPr lang="zh-TW" altLang="en-US" dirty="0">
                <a:solidFill>
                  <a:srgbClr val="FF0000"/>
                </a:solidFill>
              </a:rPr>
              <a:t>生教組：</a:t>
            </a:r>
          </a:p>
          <a:p>
            <a:pPr marL="811213" indent="-811213">
              <a:buFont typeface="+mj-ea"/>
              <a:buAutoNum type="ea1ChtPeriod"/>
            </a:pPr>
            <a:r>
              <a:rPr lang="en-US" altLang="zh-TW" sz="2600" dirty="0">
                <a:solidFill>
                  <a:srgbClr val="FF0000"/>
                </a:solidFill>
                <a:latin typeface="+mn-ea"/>
              </a:rPr>
              <a:t>2/26 </a:t>
            </a:r>
            <a:r>
              <a:rPr lang="zh-TW" altLang="en-US" sz="2600" dirty="0">
                <a:latin typeface="+mn-ea"/>
              </a:rPr>
              <a:t>七八年級藥物濫用宣導</a:t>
            </a:r>
            <a:r>
              <a:rPr lang="en-US" altLang="zh-TW" sz="2600" dirty="0">
                <a:solidFill>
                  <a:srgbClr val="FF0000"/>
                </a:solidFill>
                <a:latin typeface="+mn-ea"/>
              </a:rPr>
              <a:t>(</a:t>
            </a:r>
            <a:r>
              <a:rPr lang="zh-TW" altLang="en-US" sz="2600" dirty="0">
                <a:solidFill>
                  <a:srgbClr val="FF0000"/>
                </a:solidFill>
                <a:latin typeface="+mn-ea"/>
              </a:rPr>
              <a:t>第</a:t>
            </a:r>
            <a:r>
              <a:rPr lang="en-US" altLang="zh-TW" sz="2600" dirty="0">
                <a:solidFill>
                  <a:srgbClr val="FF0000"/>
                </a:solidFill>
                <a:latin typeface="+mn-ea"/>
              </a:rPr>
              <a:t>5.6</a:t>
            </a:r>
            <a:r>
              <a:rPr lang="zh-TW" altLang="en-US" sz="2600" dirty="0">
                <a:solidFill>
                  <a:srgbClr val="FF0000"/>
                </a:solidFill>
                <a:latin typeface="+mn-ea"/>
              </a:rPr>
              <a:t>節</a:t>
            </a:r>
            <a:r>
              <a:rPr lang="en-US" altLang="zh-TW" sz="2600" dirty="0">
                <a:solidFill>
                  <a:srgbClr val="FF0000"/>
                </a:solidFill>
                <a:latin typeface="+mn-ea"/>
              </a:rPr>
              <a:t>)</a:t>
            </a:r>
          </a:p>
          <a:p>
            <a:pPr marL="811213" indent="-811213">
              <a:buFont typeface="+mj-ea"/>
              <a:buAutoNum type="ea1ChtPeriod"/>
            </a:pPr>
            <a:r>
              <a:rPr lang="en-US" altLang="zh-TW" sz="2600" dirty="0">
                <a:solidFill>
                  <a:srgbClr val="FF0000"/>
                </a:solidFill>
                <a:latin typeface="+mn-ea"/>
              </a:rPr>
              <a:t>3/2</a:t>
            </a:r>
            <a:r>
              <a:rPr lang="zh-TW" altLang="en-US" sz="2600" dirty="0">
                <a:solidFill>
                  <a:srgbClr val="FF0000"/>
                </a:solidFill>
                <a:latin typeface="+mn-ea"/>
              </a:rPr>
              <a:t>朝會時間</a:t>
            </a:r>
            <a:r>
              <a:rPr lang="zh-TW" altLang="en-US" sz="2600" dirty="0">
                <a:solidFill>
                  <a:prstClr val="black"/>
                </a:solidFill>
                <a:latin typeface="+mn-ea"/>
              </a:rPr>
              <a:t>將進行友善校園宣誓，</a:t>
            </a:r>
            <a:r>
              <a:rPr lang="zh-TW" altLang="en-US" sz="2600" dirty="0">
                <a:solidFill>
                  <a:srgbClr val="FF0000"/>
                </a:solidFill>
                <a:latin typeface="+mn-ea"/>
              </a:rPr>
              <a:t>並進行</a:t>
            </a:r>
            <a:r>
              <a:rPr lang="zh-TW" altLang="en-US" sz="2600" dirty="0">
                <a:solidFill>
                  <a:prstClr val="black"/>
                </a:solidFill>
                <a:latin typeface="+mn-ea"/>
              </a:rPr>
              <a:t>全校防災演練，請導師老師協助疏散學生及請行政及專任教師依任務至集合地點統一點名</a:t>
            </a:r>
            <a:r>
              <a:rPr lang="zh-TW" altLang="en-US" sz="2600" dirty="0">
                <a:latin typeface="+mn-ea"/>
              </a:rPr>
              <a:t>。</a:t>
            </a:r>
            <a:endParaRPr lang="en-US" altLang="zh-TW" sz="2600" dirty="0">
              <a:latin typeface="+mn-ea"/>
            </a:endParaRPr>
          </a:p>
          <a:p>
            <a:pPr marL="811213" indent="-811213">
              <a:buFont typeface="+mj-ea"/>
              <a:buAutoNum type="ea1ChtPeriod"/>
            </a:pPr>
            <a:r>
              <a:rPr lang="en-US" altLang="zh-TW" sz="2600" dirty="0">
                <a:solidFill>
                  <a:srgbClr val="FF0000"/>
                </a:solidFill>
                <a:latin typeface="+mn-ea"/>
              </a:rPr>
              <a:t>3/16</a:t>
            </a:r>
            <a:r>
              <a:rPr lang="en-US" altLang="zh-TW" sz="2600" dirty="0">
                <a:latin typeface="+mn-ea"/>
              </a:rPr>
              <a:t> </a:t>
            </a:r>
            <a:r>
              <a:rPr lang="zh-TW" altLang="en-US" sz="2600" dirty="0">
                <a:solidFill>
                  <a:srgbClr val="FF0000"/>
                </a:solidFill>
                <a:latin typeface="+mn-ea"/>
              </a:rPr>
              <a:t>朝會時間</a:t>
            </a:r>
            <a:r>
              <a:rPr lang="zh-TW" altLang="en-US" sz="2600" dirty="0">
                <a:latin typeface="+mn-ea"/>
              </a:rPr>
              <a:t>進行防詐騙宣導。</a:t>
            </a:r>
            <a:endParaRPr lang="en-US" altLang="zh-TW" sz="2600" dirty="0">
              <a:latin typeface="+mn-ea"/>
            </a:endParaRPr>
          </a:p>
          <a:p>
            <a:pPr marL="811213" indent="-811213">
              <a:buFont typeface="+mj-ea"/>
              <a:buAutoNum type="ea1ChtPeriod"/>
            </a:pPr>
            <a:r>
              <a:rPr lang="en-US" altLang="zh-TW" sz="2600" dirty="0">
                <a:solidFill>
                  <a:srgbClr val="FF0000"/>
                </a:solidFill>
                <a:latin typeface="+mn-ea"/>
              </a:rPr>
              <a:t>5/17</a:t>
            </a:r>
            <a:r>
              <a:rPr lang="zh-TW" altLang="en-US" sz="2600" dirty="0">
                <a:latin typeface="+mn-ea"/>
              </a:rPr>
              <a:t>九年級菸檳防治宣導</a:t>
            </a:r>
            <a:r>
              <a:rPr lang="en-US" altLang="zh-TW" sz="2600" dirty="0">
                <a:solidFill>
                  <a:srgbClr val="FF0000"/>
                </a:solidFill>
                <a:latin typeface="+mn-ea"/>
              </a:rPr>
              <a:t>(</a:t>
            </a:r>
            <a:r>
              <a:rPr lang="zh-TW" altLang="en-US" sz="2600" dirty="0">
                <a:solidFill>
                  <a:srgbClr val="FF0000"/>
                </a:solidFill>
                <a:latin typeface="+mn-ea"/>
              </a:rPr>
              <a:t>第</a:t>
            </a:r>
            <a:r>
              <a:rPr lang="en-US" altLang="zh-TW" sz="2600" dirty="0">
                <a:solidFill>
                  <a:srgbClr val="FF0000"/>
                </a:solidFill>
                <a:latin typeface="+mn-ea"/>
              </a:rPr>
              <a:t>3</a:t>
            </a:r>
            <a:r>
              <a:rPr lang="zh-TW" altLang="en-US" sz="2600" dirty="0">
                <a:solidFill>
                  <a:srgbClr val="FF0000"/>
                </a:solidFill>
                <a:latin typeface="+mn-ea"/>
              </a:rPr>
              <a:t>節</a:t>
            </a:r>
            <a:r>
              <a:rPr lang="en-US" altLang="zh-TW" sz="2600" dirty="0">
                <a:solidFill>
                  <a:srgbClr val="FF0000"/>
                </a:solidFill>
                <a:latin typeface="+mn-ea"/>
              </a:rPr>
              <a:t>)</a:t>
            </a:r>
          </a:p>
          <a:p>
            <a:pPr marL="811213" indent="-811213">
              <a:buFont typeface="+mj-ea"/>
              <a:buAutoNum type="ea1ChtPeriod"/>
            </a:pPr>
            <a:r>
              <a:rPr lang="zh-TW" altLang="en-US" sz="2600" dirty="0">
                <a:solidFill>
                  <a:srgbClr val="FF0000"/>
                </a:solidFill>
                <a:latin typeface="+mn-ea"/>
              </a:rPr>
              <a:t>學生規定：統一保管手機、服裝儀容規定修正</a:t>
            </a:r>
            <a:r>
              <a:rPr lang="zh-TW" altLang="en-US" sz="2600" dirty="0">
                <a:solidFill>
                  <a:srgbClr val="FF0000"/>
                </a:solidFill>
                <a:latin typeface="+mj-ea"/>
                <a:ea typeface="+mj-ea"/>
              </a:rPr>
              <a:t>。</a:t>
            </a:r>
            <a:endParaRPr lang="en-US" altLang="zh-TW" sz="2600" dirty="0">
              <a:latin typeface="+mj-ea"/>
              <a:ea typeface="+mj-ea"/>
            </a:endParaRPr>
          </a:p>
        </p:txBody>
      </p:sp>
    </p:spTree>
    <p:extLst>
      <p:ext uri="{BB962C8B-B14F-4D97-AF65-F5344CB8AC3E}">
        <p14:creationId xmlns:p14="http://schemas.microsoft.com/office/powerpoint/2010/main" val="3968416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a:solidFill>
                  <a:srgbClr val="0000FF"/>
                </a:solidFill>
                <a:latin typeface="微軟正黑體" panose="020B0604030504040204" pitchFamily="34" charset="-120"/>
              </a:rPr>
              <a:t>學務處</a:t>
            </a:r>
            <a:endParaRPr lang="zh-TW" altLang="en-US" dirty="0">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p:txBody>
          <a:bodyPr>
            <a:normAutofit fontScale="92500" lnSpcReduction="10000"/>
          </a:bodyPr>
          <a:lstStyle/>
          <a:p>
            <a:pPr marL="0" indent="0">
              <a:buNone/>
            </a:pPr>
            <a:r>
              <a:rPr lang="zh-TW" altLang="en-US" sz="2800" dirty="0">
                <a:solidFill>
                  <a:srgbClr val="00B0F0"/>
                </a:solidFill>
                <a:latin typeface="微軟正黑體" panose="020B0604030504040204" pitchFamily="34" charset="-120"/>
                <a:ea typeface="微軟正黑體" panose="020B0604030504040204" pitchFamily="34" charset="-120"/>
              </a:rPr>
              <a:t>訓育組</a:t>
            </a:r>
            <a:endParaRPr lang="en-US" altLang="zh-TW" sz="2800" dirty="0">
              <a:solidFill>
                <a:srgbClr val="00B0F0"/>
              </a:solidFill>
              <a:latin typeface="微軟正黑體" panose="020B0604030504040204" pitchFamily="34" charset="-120"/>
              <a:ea typeface="微軟正黑體" panose="020B0604030504040204" pitchFamily="34" charset="-120"/>
            </a:endParaRPr>
          </a:p>
          <a:p>
            <a:pPr marL="514350" lvl="0" indent="-514350">
              <a:buFont typeface="+mj-ea"/>
              <a:buAutoNum type="ea1ChtPeriod"/>
            </a:pPr>
            <a:r>
              <a:rPr lang="zh-TW" altLang="zh-TW" sz="2800" dirty="0">
                <a:latin typeface="微軟正黑體" panose="020B0604030504040204" pitchFamily="34" charset="-120"/>
                <a:ea typeface="微軟正黑體" panose="020B0604030504040204" pitchFamily="34" charset="-120"/>
              </a:rPr>
              <a:t>幹部訓練</a:t>
            </a:r>
            <a:endParaRPr lang="en-US" altLang="zh-TW" sz="2800" dirty="0">
              <a:latin typeface="微軟正黑體" panose="020B0604030504040204" pitchFamily="34" charset="-120"/>
              <a:ea typeface="微軟正黑體" panose="020B0604030504040204" pitchFamily="34" charset="-120"/>
            </a:endParaRPr>
          </a:p>
          <a:p>
            <a:pPr lvl="1"/>
            <a:r>
              <a:rPr lang="en-US" altLang="zh-TW" b="1" dirty="0">
                <a:solidFill>
                  <a:srgbClr val="FF0000"/>
                </a:solidFill>
                <a:latin typeface="微軟正黑體" panose="020B0604030504040204" pitchFamily="34" charset="-120"/>
                <a:ea typeface="微軟正黑體" panose="020B0604030504040204" pitchFamily="34" charset="-120"/>
              </a:rPr>
              <a:t>02/22(</a:t>
            </a:r>
            <a:r>
              <a:rPr lang="zh-TW" altLang="en-US" b="1" dirty="0">
                <a:solidFill>
                  <a:srgbClr val="FF0000"/>
                </a:solidFill>
                <a:latin typeface="微軟正黑體" panose="020B0604030504040204" pitchFamily="34" charset="-120"/>
                <a:ea typeface="微軟正黑體" panose="020B0604030504040204" pitchFamily="34" charset="-120"/>
              </a:rPr>
              <a:t>一</a:t>
            </a:r>
            <a:r>
              <a:rPr lang="en-US" altLang="zh-TW" b="1" dirty="0">
                <a:solidFill>
                  <a:srgbClr val="FF0000"/>
                </a:solidFill>
                <a:latin typeface="微軟正黑體" panose="020B0604030504040204" pitchFamily="34" charset="-120"/>
                <a:ea typeface="微軟正黑體" panose="020B0604030504040204" pitchFamily="34" charset="-120"/>
              </a:rPr>
              <a:t>)-03/02(</a:t>
            </a:r>
            <a:r>
              <a:rPr lang="zh-TW" altLang="en-US" b="1" dirty="0">
                <a:solidFill>
                  <a:srgbClr val="FF0000"/>
                </a:solidFill>
                <a:latin typeface="微軟正黑體" panose="020B0604030504040204" pitchFamily="34" charset="-120"/>
                <a:ea typeface="微軟正黑體" panose="020B0604030504040204" pitchFamily="34" charset="-120"/>
              </a:rPr>
              <a:t>二</a:t>
            </a:r>
            <a:r>
              <a:rPr lang="en-US" altLang="zh-TW" b="1" dirty="0">
                <a:solidFill>
                  <a:srgbClr val="FF0000"/>
                </a:solidFill>
                <a:latin typeface="微軟正黑體" panose="020B0604030504040204" pitchFamily="34" charset="-120"/>
                <a:ea typeface="微軟正黑體" panose="020B0604030504040204" pitchFamily="34" charset="-120"/>
              </a:rPr>
              <a:t>)</a:t>
            </a:r>
            <a:r>
              <a:rPr lang="zh-TW" altLang="en-US" b="1" dirty="0">
                <a:solidFill>
                  <a:srgbClr val="FF0000"/>
                </a:solidFill>
                <a:latin typeface="微軟正黑體" panose="020B0604030504040204" pitchFamily="34" charset="-120"/>
                <a:ea typeface="微軟正黑體" panose="020B0604030504040204" pitchFamily="34" charset="-120"/>
              </a:rPr>
              <a:t> </a:t>
            </a:r>
            <a:r>
              <a:rPr lang="zh-TW" altLang="zh-TW" dirty="0">
                <a:solidFill>
                  <a:srgbClr val="FF0000"/>
                </a:solidFill>
                <a:latin typeface="微軟正黑體" panose="020B0604030504040204" pitchFamily="34" charset="-120"/>
                <a:ea typeface="微軟正黑體" panose="020B0604030504040204" pitchFamily="34" charset="-120"/>
              </a:rPr>
              <a:t>午休時間</a:t>
            </a:r>
            <a:endParaRPr lang="en-US" altLang="zh-TW" dirty="0">
              <a:solidFill>
                <a:srgbClr val="FF0000"/>
              </a:solidFill>
              <a:latin typeface="微軟正黑體" panose="020B0604030504040204" pitchFamily="34" charset="-120"/>
              <a:ea typeface="微軟正黑體" panose="020B0604030504040204" pitchFamily="34" charset="-120"/>
            </a:endParaRPr>
          </a:p>
          <a:p>
            <a:pPr lvl="1"/>
            <a:r>
              <a:rPr lang="zh-TW" altLang="zh-TW" dirty="0">
                <a:latin typeface="微軟正黑體" panose="020B0604030504040204" pitchFamily="34" charset="-120"/>
                <a:ea typeface="微軟正黑體" panose="020B0604030504040204" pitchFamily="34" charset="-120"/>
              </a:rPr>
              <a:t>如期依時程表與地點進行，各處室組長會協助辦理。</a:t>
            </a:r>
            <a:endParaRPr lang="en-US" altLang="zh-TW" dirty="0">
              <a:latin typeface="微軟正黑體" panose="020B0604030504040204" pitchFamily="34" charset="-120"/>
              <a:ea typeface="微軟正黑體" panose="020B0604030504040204" pitchFamily="34" charset="-120"/>
            </a:endParaRPr>
          </a:p>
          <a:p>
            <a:pPr lvl="1"/>
            <a:r>
              <a:rPr lang="zh-TW" altLang="zh-TW" dirty="0">
                <a:latin typeface="微軟正黑體" panose="020B0604030504040204" pitchFamily="34" charset="-120"/>
                <a:ea typeface="微軟正黑體" panose="020B0604030504040204" pitchFamily="34" charset="-120"/>
              </a:rPr>
              <a:t>若</a:t>
            </a:r>
            <a:r>
              <a:rPr lang="zh-TW" altLang="en-US" dirty="0">
                <a:latin typeface="微軟正黑體" panose="020B0604030504040204" pitchFamily="34" charset="-120"/>
                <a:ea typeface="微軟正黑體" panose="020B0604030504040204" pitchFamily="34" charset="-120"/>
              </a:rPr>
              <a:t>學期中</a:t>
            </a:r>
            <a:r>
              <a:rPr lang="zh-TW" altLang="zh-TW" dirty="0">
                <a:latin typeface="微軟正黑體" panose="020B0604030504040204" pitchFamily="34" charset="-120"/>
                <a:ea typeface="微軟正黑體" panose="020B0604030504040204" pitchFamily="34" charset="-120"/>
              </a:rPr>
              <a:t>更換幹部，</a:t>
            </a:r>
            <a:r>
              <a:rPr lang="zh-TW" altLang="en-US" dirty="0">
                <a:latin typeface="微軟正黑體" panose="020B0604030504040204" pitchFamily="34" charset="-120"/>
                <a:ea typeface="微軟正黑體" panose="020B0604030504040204" pitchFamily="34" charset="-120"/>
              </a:rPr>
              <a:t>請務必</a:t>
            </a:r>
            <a:r>
              <a:rPr lang="zh-TW" altLang="zh-TW" dirty="0">
                <a:latin typeface="微軟正黑體" panose="020B0604030504040204" pitchFamily="34" charset="-120"/>
                <a:ea typeface="微軟正黑體" panose="020B0604030504040204" pitchFamily="34" charset="-120"/>
              </a:rPr>
              <a:t>與訓育組</a:t>
            </a:r>
            <a:r>
              <a:rPr lang="zh-TW" altLang="en-US" dirty="0">
                <a:latin typeface="微軟正黑體" panose="020B0604030504040204" pitchFamily="34" charset="-120"/>
                <a:ea typeface="微軟正黑體" panose="020B0604030504040204" pitchFamily="34" charset="-120"/>
              </a:rPr>
              <a:t>修正</a:t>
            </a:r>
            <a:r>
              <a:rPr lang="zh-TW" altLang="zh-TW" dirty="0">
                <a:latin typeface="微軟正黑體" panose="020B0604030504040204" pitchFamily="34" charset="-120"/>
                <a:ea typeface="微軟正黑體" panose="020B0604030504040204" pitchFamily="34" charset="-120"/>
              </a:rPr>
              <a:t>，避免敘獎錯誤，影響升學權益。</a:t>
            </a:r>
            <a:endParaRPr lang="en-US" altLang="zh-TW" dirty="0">
              <a:latin typeface="微軟正黑體" panose="020B0604030504040204" pitchFamily="34" charset="-120"/>
              <a:ea typeface="微軟正黑體" panose="020B0604030504040204" pitchFamily="34" charset="-120"/>
            </a:endParaRPr>
          </a:p>
          <a:p>
            <a:pPr marL="514350" indent="-514350">
              <a:buFont typeface="+mj-ea"/>
              <a:buAutoNum type="ea1ChtPeriod"/>
            </a:pPr>
            <a:r>
              <a:rPr lang="zh-TW" altLang="en-US" sz="2800" dirty="0">
                <a:latin typeface="微軟正黑體" panose="020B0604030504040204" pitchFamily="34" charset="-120"/>
                <a:ea typeface="微軟正黑體" panose="020B0604030504040204" pitchFamily="34" charset="-120"/>
              </a:rPr>
              <a:t>朝會時間</a:t>
            </a:r>
            <a:endParaRPr lang="en-US" altLang="zh-TW" sz="2800" dirty="0">
              <a:latin typeface="微軟正黑體" panose="020B0604030504040204" pitchFamily="34" charset="-120"/>
              <a:ea typeface="微軟正黑體" panose="020B0604030504040204" pitchFamily="34" charset="-120"/>
            </a:endParaRPr>
          </a:p>
          <a:p>
            <a:pPr lvl="1"/>
            <a:r>
              <a:rPr lang="zh-TW" altLang="en-US" dirty="0">
                <a:latin typeface="微軟正黑體" panose="020B0604030504040204" pitchFamily="34" charset="-120"/>
                <a:ea typeface="微軟正黑體" panose="020B0604030504040204" pitchFamily="34" charset="-120"/>
              </a:rPr>
              <a:t>本學期於</a:t>
            </a:r>
            <a:r>
              <a:rPr lang="zh-TW" altLang="en-US" dirty="0">
                <a:solidFill>
                  <a:srgbClr val="FF0000"/>
                </a:solidFill>
                <a:latin typeface="微軟正黑體" panose="020B0604030504040204" pitchFamily="34" charset="-120"/>
                <a:ea typeface="微軟正黑體" panose="020B0604030504040204" pitchFamily="34" charset="-120"/>
              </a:rPr>
              <a:t>每週二舉行朝會</a:t>
            </a:r>
            <a:r>
              <a:rPr lang="zh-TW" altLang="en-US" dirty="0">
                <a:latin typeface="微軟正黑體" panose="020B0604030504040204" pitchFamily="34" charset="-120"/>
                <a:ea typeface="微軟正黑體" panose="020B0604030504040204" pitchFamily="34" charset="-120"/>
              </a:rPr>
              <a:t>，配合學校行事如：段考、健檢調整，請詳閱朝會日程表。</a:t>
            </a:r>
            <a:endParaRPr lang="en-US" altLang="zh-TW" dirty="0">
              <a:latin typeface="微軟正黑體" panose="020B0604030504040204" pitchFamily="34" charset="-120"/>
              <a:ea typeface="微軟正黑體" panose="020B0604030504040204" pitchFamily="34" charset="-120"/>
            </a:endParaRPr>
          </a:p>
          <a:p>
            <a:pPr marL="457200" lvl="1" indent="0" algn="ctr">
              <a:buNone/>
            </a:pPr>
            <a:r>
              <a:rPr lang="zh-TW" altLang="en-US" sz="4300" dirty="0">
                <a:solidFill>
                  <a:srgbClr val="FF0000"/>
                </a:solidFill>
                <a:latin typeface="微軟正黑體" panose="020B0604030504040204" pitchFamily="34" charset="-120"/>
                <a:ea typeface="微軟正黑體" panose="020B0604030504040204" pitchFamily="34" charset="-120"/>
              </a:rPr>
              <a:t> </a:t>
            </a:r>
            <a:r>
              <a:rPr lang="en-US" altLang="zh-TW" sz="4300" dirty="0">
                <a:solidFill>
                  <a:srgbClr val="FF0000"/>
                </a:solidFill>
                <a:latin typeface="微軟正黑體" panose="020B0604030504040204" pitchFamily="34" charset="-120"/>
                <a:ea typeface="微軟正黑體" panose="020B0604030504040204" pitchFamily="34" charset="-120"/>
              </a:rPr>
              <a:t>(</a:t>
            </a:r>
            <a:r>
              <a:rPr lang="zh-TW" altLang="en-US" sz="4300" dirty="0">
                <a:solidFill>
                  <a:srgbClr val="FF0000"/>
                </a:solidFill>
                <a:latin typeface="微軟正黑體" panose="020B0604030504040204" pitchFamily="34" charset="-120"/>
                <a:ea typeface="微軟正黑體" panose="020B0604030504040204" pitchFamily="34" charset="-120"/>
              </a:rPr>
              <a:t>隨防疫調整形式</a:t>
            </a:r>
            <a:r>
              <a:rPr lang="en-US" altLang="zh-TW" sz="4300" dirty="0">
                <a:solidFill>
                  <a:srgbClr val="FF0000"/>
                </a:solidFill>
                <a:latin typeface="微軟正黑體" panose="020B0604030504040204" pitchFamily="34" charset="-120"/>
                <a:ea typeface="微軟正黑體" panose="020B0604030504040204" pitchFamily="34" charset="-120"/>
              </a:rPr>
              <a:t>)</a:t>
            </a:r>
          </a:p>
        </p:txBody>
      </p:sp>
    </p:spTree>
    <p:extLst>
      <p:ext uri="{BB962C8B-B14F-4D97-AF65-F5344CB8AC3E}">
        <p14:creationId xmlns:p14="http://schemas.microsoft.com/office/powerpoint/2010/main" val="16363568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zh-TW" altLang="en-US" b="1" dirty="0">
                <a:solidFill>
                  <a:srgbClr val="0000FF"/>
                </a:solidFill>
                <a:latin typeface="微軟正黑體" panose="020B0604030504040204" pitchFamily="34" charset="-120"/>
              </a:rPr>
              <a:t>學務處</a:t>
            </a:r>
            <a:endParaRPr lang="zh-TW" altLang="en-US" dirty="0">
              <a:solidFill>
                <a:srgbClr val="0000FF"/>
              </a:solidFill>
              <a:latin typeface="標楷體" panose="03000509000000000000" pitchFamily="65" charset="-120"/>
              <a:ea typeface="標楷體" panose="03000509000000000000" pitchFamily="65" charset="-120"/>
            </a:endParaRPr>
          </a:p>
        </p:txBody>
      </p:sp>
      <p:sp>
        <p:nvSpPr>
          <p:cNvPr id="2" name="內容版面配置區 1"/>
          <p:cNvSpPr>
            <a:spLocks noGrp="1"/>
          </p:cNvSpPr>
          <p:nvPr>
            <p:ph idx="1"/>
          </p:nvPr>
        </p:nvSpPr>
        <p:spPr>
          <a:xfrm>
            <a:off x="457200" y="1268760"/>
            <a:ext cx="8229600" cy="5112568"/>
          </a:xfrm>
        </p:spPr>
        <p:txBody>
          <a:bodyPr>
            <a:normAutofit/>
          </a:bodyPr>
          <a:lstStyle/>
          <a:p>
            <a:pPr marL="0" indent="0">
              <a:buNone/>
            </a:pPr>
            <a:r>
              <a:rPr lang="zh-TW" altLang="en-US" sz="2800" dirty="0">
                <a:solidFill>
                  <a:srgbClr val="00B0F0"/>
                </a:solidFill>
                <a:latin typeface="微軟正黑體" panose="020B0604030504040204" pitchFamily="34" charset="-120"/>
                <a:ea typeface="微軟正黑體" panose="020B0604030504040204" pitchFamily="34" charset="-120"/>
              </a:rPr>
              <a:t>訓育組</a:t>
            </a:r>
            <a:endParaRPr lang="en-US" altLang="zh-TW" sz="2800" dirty="0">
              <a:solidFill>
                <a:srgbClr val="00B0F0"/>
              </a:solidFill>
              <a:latin typeface="微軟正黑體" panose="020B0604030504040204" pitchFamily="34" charset="-120"/>
              <a:ea typeface="微軟正黑體" panose="020B0604030504040204" pitchFamily="34" charset="-120"/>
            </a:endParaRPr>
          </a:p>
          <a:p>
            <a:pPr marL="514350" indent="-457200">
              <a:buFont typeface="+mj-ea"/>
              <a:buAutoNum type="ea1ChtPeriod" startAt="3"/>
            </a:pPr>
            <a:r>
              <a:rPr lang="en-US" altLang="zh-TW" sz="2400" dirty="0">
                <a:latin typeface="微軟正黑體" panose="020B0604030504040204" pitchFamily="34" charset="-120"/>
                <a:ea typeface="微軟正黑體" panose="020B0604030504040204" pitchFamily="34" charset="-120"/>
              </a:rPr>
              <a:t>7</a:t>
            </a:r>
            <a:r>
              <a:rPr lang="zh-TW" altLang="zh-TW" sz="2400" dirty="0">
                <a:latin typeface="微軟正黑體" panose="020B0604030504040204" pitchFamily="34" charset="-120"/>
                <a:ea typeface="微軟正黑體" panose="020B0604030504040204" pitchFamily="34" charset="-120"/>
              </a:rPr>
              <a:t>年級戶外教育日期為</a:t>
            </a:r>
            <a:r>
              <a:rPr lang="en-US" altLang="zh-TW" sz="2400" dirty="0">
                <a:latin typeface="微軟正黑體" panose="020B0604030504040204" pitchFamily="34" charset="-120"/>
                <a:ea typeface="微軟正黑體" panose="020B0604030504040204" pitchFamily="34" charset="-120"/>
              </a:rPr>
              <a:t>04/27(</a:t>
            </a:r>
            <a:r>
              <a:rPr lang="zh-TW" altLang="en-US" sz="2400" dirty="0">
                <a:latin typeface="微軟正黑體" panose="020B0604030504040204" pitchFamily="34" charset="-120"/>
                <a:ea typeface="微軟正黑體" panose="020B0604030504040204" pitchFamily="34" charset="-120"/>
              </a:rPr>
              <a:t>二</a:t>
            </a:r>
            <a:r>
              <a:rPr lang="en-US" altLang="zh-TW" sz="2400" dirty="0">
                <a:latin typeface="微軟正黑體" panose="020B0604030504040204" pitchFamily="34" charset="-120"/>
                <a:ea typeface="微軟正黑體" panose="020B0604030504040204" pitchFamily="34" charset="-120"/>
              </a:rPr>
              <a:t>)</a:t>
            </a:r>
          </a:p>
          <a:p>
            <a:pPr marL="514350" indent="-457200">
              <a:buFont typeface="+mj-ea"/>
              <a:buAutoNum type="ea1ChtPeriod" startAt="4"/>
            </a:pPr>
            <a:r>
              <a:rPr lang="en-US" altLang="zh-TW" sz="2400" dirty="0">
                <a:latin typeface="微軟正黑體" panose="020B0604030504040204" pitchFamily="34" charset="-120"/>
                <a:ea typeface="微軟正黑體" panose="020B0604030504040204" pitchFamily="34" charset="-120"/>
              </a:rPr>
              <a:t>9</a:t>
            </a:r>
            <a:r>
              <a:rPr lang="zh-TW" altLang="en-US" sz="2400" dirty="0">
                <a:latin typeface="微軟正黑體" panose="020B0604030504040204" pitchFamily="34" charset="-120"/>
                <a:ea typeface="微軟正黑體" panose="020B0604030504040204" pitchFamily="34" charset="-120"/>
              </a:rPr>
              <a:t>年級戶外教育日期為</a:t>
            </a:r>
            <a:r>
              <a:rPr lang="en-US" altLang="zh-TW" sz="2400" dirty="0">
                <a:latin typeface="微軟正黑體" panose="020B0604030504040204" pitchFamily="34" charset="-120"/>
                <a:ea typeface="微軟正黑體" panose="020B0604030504040204" pitchFamily="34" charset="-120"/>
              </a:rPr>
              <a:t>05/26~28(</a:t>
            </a:r>
            <a:r>
              <a:rPr lang="zh-TW" altLang="en-US" sz="2400" dirty="0">
                <a:latin typeface="微軟正黑體" panose="020B0604030504040204" pitchFamily="34" charset="-120"/>
                <a:ea typeface="微軟正黑體" panose="020B0604030504040204" pitchFamily="34" charset="-120"/>
              </a:rPr>
              <a:t>三</a:t>
            </a:r>
            <a:r>
              <a:rPr lang="en-US" altLang="zh-TW" sz="2400" dirty="0">
                <a:latin typeface="微軟正黑體" panose="020B0604030504040204" pitchFamily="34" charset="-120"/>
                <a:ea typeface="微軟正黑體" panose="020B0604030504040204" pitchFamily="34" charset="-120"/>
              </a:rPr>
              <a:t>~</a:t>
            </a:r>
            <a:r>
              <a:rPr lang="zh-TW" altLang="en-US" sz="2400" dirty="0">
                <a:latin typeface="微軟正黑體" panose="020B0604030504040204" pitchFamily="34" charset="-120"/>
                <a:ea typeface="微軟正黑體" panose="020B0604030504040204" pitchFamily="34" charset="-120"/>
              </a:rPr>
              <a:t>五</a:t>
            </a:r>
            <a:r>
              <a:rPr lang="en-US" altLang="zh-TW" sz="2400" dirty="0">
                <a:latin typeface="微軟正黑體" panose="020B0604030504040204" pitchFamily="34" charset="-120"/>
                <a:ea typeface="微軟正黑體" panose="020B0604030504040204" pitchFamily="34" charset="-120"/>
              </a:rPr>
              <a:t>)</a:t>
            </a:r>
          </a:p>
          <a:p>
            <a:pPr marL="514350" indent="-457200">
              <a:buFont typeface="+mj-ea"/>
              <a:buAutoNum type="ea1ChtPeriod" startAt="5"/>
            </a:pPr>
            <a:r>
              <a:rPr lang="en-US" altLang="zh-TW" sz="2400" dirty="0">
                <a:latin typeface="微軟正黑體" panose="020B0604030504040204" pitchFamily="34" charset="-120"/>
                <a:ea typeface="微軟正黑體" panose="020B0604030504040204" pitchFamily="34" charset="-120"/>
              </a:rPr>
              <a:t>109-2</a:t>
            </a:r>
            <a:r>
              <a:rPr lang="zh-TW" altLang="en-US" sz="2400" dirty="0">
                <a:latin typeface="微軟正黑體" panose="020B0604030504040204" pitchFamily="34" charset="-120"/>
                <a:ea typeface="微軟正黑體" panose="020B0604030504040204" pitchFamily="34" charset="-120"/>
              </a:rPr>
              <a:t>服務學習：</a:t>
            </a:r>
            <a:endParaRPr lang="en-US" altLang="zh-TW" sz="2400" dirty="0">
              <a:latin typeface="微軟正黑體" panose="020B0604030504040204" pitchFamily="34" charset="-120"/>
              <a:ea typeface="微軟正黑體" panose="020B0604030504040204" pitchFamily="34" charset="-120"/>
            </a:endParaRPr>
          </a:p>
          <a:p>
            <a:pPr marL="514350" indent="-457200"/>
            <a:endParaRPr lang="zh-TW" altLang="en-US" sz="2800" dirty="0">
              <a:solidFill>
                <a:srgbClr val="FF0000"/>
              </a:solidFill>
              <a:latin typeface="微軟正黑體" panose="020B0604030504040204" pitchFamily="34" charset="-120"/>
            </a:endParaRPr>
          </a:p>
          <a:p>
            <a:pPr marL="514350" indent="-457200"/>
            <a:endParaRPr lang="en-US" altLang="zh-TW" dirty="0">
              <a:latin typeface="微軟正黑體" panose="020B0604030504040204" pitchFamily="34" charset="-120"/>
              <a:ea typeface="微軟正黑體" panose="020B0604030504040204" pitchFamily="34" charset="-120"/>
            </a:endParaRPr>
          </a:p>
          <a:p>
            <a:pPr marL="514350" indent="-457200"/>
            <a:endParaRPr lang="en-US" altLang="zh-TW" dirty="0">
              <a:latin typeface="微軟正黑體" panose="020B0604030504040204" pitchFamily="34" charset="-120"/>
              <a:ea typeface="微軟正黑體" panose="020B0604030504040204" pitchFamily="34" charset="-120"/>
            </a:endParaRPr>
          </a:p>
        </p:txBody>
      </p:sp>
      <p:graphicFrame>
        <p:nvGraphicFramePr>
          <p:cNvPr id="3" name="表格 2"/>
          <p:cNvGraphicFramePr>
            <a:graphicFrameLocks noGrp="1"/>
          </p:cNvGraphicFramePr>
          <p:nvPr>
            <p:extLst/>
          </p:nvPr>
        </p:nvGraphicFramePr>
        <p:xfrm>
          <a:off x="611560" y="3108096"/>
          <a:ext cx="8208914" cy="3561264"/>
        </p:xfrm>
        <a:graphic>
          <a:graphicData uri="http://schemas.openxmlformats.org/drawingml/2006/table">
            <a:tbl>
              <a:tblPr firstRow="1" firstCol="1" bandRow="1">
                <a:tableStyleId>{5C22544A-7EE6-4342-B048-85BDC9FD1C3A}</a:tableStyleId>
              </a:tblPr>
              <a:tblGrid>
                <a:gridCol w="3292625">
                  <a:extLst>
                    <a:ext uri="{9D8B030D-6E8A-4147-A177-3AD203B41FA5}">
                      <a16:colId xmlns:a16="http://schemas.microsoft.com/office/drawing/2014/main" val="1441970555"/>
                    </a:ext>
                  </a:extLst>
                </a:gridCol>
                <a:gridCol w="1021353">
                  <a:extLst>
                    <a:ext uri="{9D8B030D-6E8A-4147-A177-3AD203B41FA5}">
                      <a16:colId xmlns:a16="http://schemas.microsoft.com/office/drawing/2014/main" val="2708889265"/>
                    </a:ext>
                  </a:extLst>
                </a:gridCol>
                <a:gridCol w="1021353">
                  <a:extLst>
                    <a:ext uri="{9D8B030D-6E8A-4147-A177-3AD203B41FA5}">
                      <a16:colId xmlns:a16="http://schemas.microsoft.com/office/drawing/2014/main" val="743392301"/>
                    </a:ext>
                  </a:extLst>
                </a:gridCol>
                <a:gridCol w="1022382">
                  <a:extLst>
                    <a:ext uri="{9D8B030D-6E8A-4147-A177-3AD203B41FA5}">
                      <a16:colId xmlns:a16="http://schemas.microsoft.com/office/drawing/2014/main" val="2335130599"/>
                    </a:ext>
                  </a:extLst>
                </a:gridCol>
                <a:gridCol w="1851201">
                  <a:extLst>
                    <a:ext uri="{9D8B030D-6E8A-4147-A177-3AD203B41FA5}">
                      <a16:colId xmlns:a16="http://schemas.microsoft.com/office/drawing/2014/main" val="1797672599"/>
                    </a:ext>
                  </a:extLst>
                </a:gridCol>
              </a:tblGrid>
              <a:tr h="445158">
                <a:tc>
                  <a:txBody>
                    <a:bodyPr/>
                    <a:lstStyle/>
                    <a:p>
                      <a:pPr algn="ctr">
                        <a:spcAft>
                          <a:spcPts val="0"/>
                        </a:spcAft>
                      </a:pPr>
                      <a:r>
                        <a:rPr lang="zh-TW" sz="1800" kern="100" dirty="0">
                          <a:effectLst/>
                        </a:rPr>
                        <a:t>服務名稱</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dirty="0">
                          <a:effectLst/>
                        </a:rPr>
                        <a:t>七年級</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a:effectLst/>
                        </a:rPr>
                        <a:t>八年級</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a:effectLst/>
                        </a:rPr>
                        <a:t>九年級</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a:effectLst/>
                        </a:rPr>
                        <a:t>服務時間</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1406889198"/>
                  </a:ext>
                </a:extLst>
              </a:tr>
              <a:tr h="445158">
                <a:tc>
                  <a:txBody>
                    <a:bodyPr/>
                    <a:lstStyle/>
                    <a:p>
                      <a:pPr algn="ctr">
                        <a:spcAft>
                          <a:spcPts val="0"/>
                        </a:spcAft>
                      </a:pPr>
                      <a:r>
                        <a:rPr lang="en-US" sz="1800" kern="100" dirty="0">
                          <a:effectLst/>
                        </a:rPr>
                        <a:t>3/05(</a:t>
                      </a:r>
                      <a:r>
                        <a:rPr lang="zh-TW" sz="1800" kern="100" dirty="0">
                          <a:effectLst/>
                        </a:rPr>
                        <a:t>五</a:t>
                      </a:r>
                      <a:r>
                        <a:rPr lang="en-US" sz="1800" kern="100" dirty="0">
                          <a:effectLst/>
                        </a:rPr>
                        <a:t>)</a:t>
                      </a:r>
                      <a:r>
                        <a:rPr lang="zh-TW" sz="1800" kern="100" dirty="0">
                          <a:effectLst/>
                        </a:rPr>
                        <a:t>班會課大掃除</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a:effectLst/>
                        </a:rPr>
                        <a:t>●</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a:effectLst/>
                        </a:rPr>
                        <a:t>●</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a:effectLst/>
                        </a:rPr>
                        <a:t>●</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a:effectLst/>
                        </a:rPr>
                        <a:t>第七節</a:t>
                      </a:r>
                      <a:r>
                        <a:rPr lang="en-US" sz="1800" kern="100">
                          <a:effectLst/>
                        </a:rPr>
                        <a:t> 1</a:t>
                      </a:r>
                      <a:r>
                        <a:rPr lang="zh-TW" sz="1800" kern="100">
                          <a:effectLst/>
                        </a:rPr>
                        <a:t>小時</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3292647239"/>
                  </a:ext>
                </a:extLst>
              </a:tr>
              <a:tr h="445158">
                <a:tc>
                  <a:txBody>
                    <a:bodyPr/>
                    <a:lstStyle/>
                    <a:p>
                      <a:pPr algn="ctr">
                        <a:spcAft>
                          <a:spcPts val="0"/>
                        </a:spcAft>
                      </a:pPr>
                      <a:r>
                        <a:rPr lang="en-US" sz="1800" kern="100" dirty="0">
                          <a:effectLst/>
                        </a:rPr>
                        <a:t>3/19(</a:t>
                      </a:r>
                      <a:r>
                        <a:rPr lang="zh-TW" sz="1800" kern="100" dirty="0">
                          <a:effectLst/>
                        </a:rPr>
                        <a:t>五</a:t>
                      </a:r>
                      <a:r>
                        <a:rPr lang="en-US" sz="1800" kern="100" dirty="0">
                          <a:effectLst/>
                        </a:rPr>
                        <a:t>)</a:t>
                      </a:r>
                      <a:r>
                        <a:rPr lang="zh-TW" sz="1800" kern="100" dirty="0">
                          <a:effectLst/>
                        </a:rPr>
                        <a:t>班會課大掃除</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1800" kern="100" dirty="0">
                          <a:effectLst/>
                        </a:rPr>
                        <a:t> </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a:effectLst/>
                        </a:rPr>
                        <a:t>●</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a:effectLst/>
                        </a:rPr>
                        <a:t>●</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a:effectLst/>
                        </a:rPr>
                        <a:t>第七節</a:t>
                      </a:r>
                      <a:r>
                        <a:rPr lang="en-US" sz="1800" kern="100">
                          <a:effectLst/>
                        </a:rPr>
                        <a:t> 1</a:t>
                      </a:r>
                      <a:r>
                        <a:rPr lang="zh-TW" sz="1800" kern="100">
                          <a:effectLst/>
                        </a:rPr>
                        <a:t>小時</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4134997629"/>
                  </a:ext>
                </a:extLst>
              </a:tr>
              <a:tr h="445158">
                <a:tc>
                  <a:txBody>
                    <a:bodyPr/>
                    <a:lstStyle/>
                    <a:p>
                      <a:pPr algn="ctr">
                        <a:spcAft>
                          <a:spcPts val="0"/>
                        </a:spcAft>
                      </a:pPr>
                      <a:r>
                        <a:rPr lang="en-US" sz="1800" kern="100">
                          <a:effectLst/>
                        </a:rPr>
                        <a:t>4/01(</a:t>
                      </a:r>
                      <a:r>
                        <a:rPr lang="zh-TW" sz="1800" kern="100">
                          <a:effectLst/>
                        </a:rPr>
                        <a:t>四</a:t>
                      </a:r>
                      <a:r>
                        <a:rPr lang="en-US" sz="1800" kern="100">
                          <a:effectLst/>
                        </a:rPr>
                        <a:t>)</a:t>
                      </a:r>
                      <a:r>
                        <a:rPr lang="zh-TW" sz="1800" kern="100">
                          <a:effectLst/>
                        </a:rPr>
                        <a:t>一段後大掃除</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dirty="0">
                          <a:effectLst/>
                        </a:rPr>
                        <a:t>●</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dirty="0">
                          <a:effectLst/>
                        </a:rPr>
                        <a:t>●</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a:effectLst/>
                        </a:rPr>
                        <a:t>●</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a:effectLst/>
                        </a:rPr>
                        <a:t>第七節</a:t>
                      </a:r>
                      <a:r>
                        <a:rPr lang="en-US" sz="1800" kern="100">
                          <a:effectLst/>
                        </a:rPr>
                        <a:t> 1</a:t>
                      </a:r>
                      <a:r>
                        <a:rPr lang="zh-TW" sz="1800" kern="100">
                          <a:effectLst/>
                        </a:rPr>
                        <a:t>小時</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1380485551"/>
                  </a:ext>
                </a:extLst>
              </a:tr>
              <a:tr h="445158">
                <a:tc>
                  <a:txBody>
                    <a:bodyPr/>
                    <a:lstStyle/>
                    <a:p>
                      <a:pPr algn="ctr">
                        <a:spcAft>
                          <a:spcPts val="0"/>
                        </a:spcAft>
                      </a:pPr>
                      <a:r>
                        <a:rPr lang="en-US" sz="1800" kern="100">
                          <a:effectLst/>
                        </a:rPr>
                        <a:t>4/23(</a:t>
                      </a:r>
                      <a:r>
                        <a:rPr lang="zh-TW" sz="1800" kern="100">
                          <a:effectLst/>
                        </a:rPr>
                        <a:t>五</a:t>
                      </a:r>
                      <a:r>
                        <a:rPr lang="en-US" sz="1800" kern="100">
                          <a:effectLst/>
                        </a:rPr>
                        <a:t>)</a:t>
                      </a:r>
                      <a:r>
                        <a:rPr lang="zh-TW" sz="1800" kern="100">
                          <a:effectLst/>
                        </a:rPr>
                        <a:t>班會課大掃除</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1800" kern="100">
                          <a:effectLst/>
                        </a:rPr>
                        <a:t> </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dirty="0">
                          <a:effectLst/>
                        </a:rPr>
                        <a:t>●</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a:effectLst/>
                        </a:rPr>
                        <a:t>●</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a:effectLst/>
                        </a:rPr>
                        <a:t>第七節</a:t>
                      </a:r>
                      <a:r>
                        <a:rPr lang="en-US" sz="1800" kern="100">
                          <a:effectLst/>
                        </a:rPr>
                        <a:t> 1</a:t>
                      </a:r>
                      <a:r>
                        <a:rPr lang="zh-TW" sz="1800" kern="100">
                          <a:effectLst/>
                        </a:rPr>
                        <a:t>小時</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415305667"/>
                  </a:ext>
                </a:extLst>
              </a:tr>
              <a:tr h="445158">
                <a:tc>
                  <a:txBody>
                    <a:bodyPr/>
                    <a:lstStyle/>
                    <a:p>
                      <a:pPr algn="ctr">
                        <a:spcAft>
                          <a:spcPts val="0"/>
                        </a:spcAft>
                      </a:pPr>
                      <a:r>
                        <a:rPr lang="en-US" sz="1800" kern="100">
                          <a:effectLst/>
                        </a:rPr>
                        <a:t>5/14(</a:t>
                      </a:r>
                      <a:r>
                        <a:rPr lang="zh-TW" sz="1800" kern="100">
                          <a:effectLst/>
                        </a:rPr>
                        <a:t>五</a:t>
                      </a:r>
                      <a:r>
                        <a:rPr lang="en-US" sz="1800" kern="100">
                          <a:effectLst/>
                        </a:rPr>
                        <a:t>)</a:t>
                      </a:r>
                      <a:r>
                        <a:rPr lang="zh-TW" sz="1800" kern="100">
                          <a:effectLst/>
                        </a:rPr>
                        <a:t>二段後大掃除</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a:effectLst/>
                        </a:rPr>
                        <a:t>●</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dirty="0">
                          <a:effectLst/>
                        </a:rPr>
                        <a:t>●</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1800" kern="100" dirty="0">
                          <a:effectLst/>
                        </a:rPr>
                        <a:t> </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a:effectLst/>
                        </a:rPr>
                        <a:t>第七節</a:t>
                      </a:r>
                      <a:r>
                        <a:rPr lang="en-US" sz="1800" kern="100">
                          <a:effectLst/>
                        </a:rPr>
                        <a:t> 1</a:t>
                      </a:r>
                      <a:r>
                        <a:rPr lang="zh-TW" sz="1800" kern="100">
                          <a:effectLst/>
                        </a:rPr>
                        <a:t>小時</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2303743779"/>
                  </a:ext>
                </a:extLst>
              </a:tr>
              <a:tr h="445158">
                <a:tc>
                  <a:txBody>
                    <a:bodyPr/>
                    <a:lstStyle/>
                    <a:p>
                      <a:pPr algn="ctr">
                        <a:spcAft>
                          <a:spcPts val="0"/>
                        </a:spcAft>
                      </a:pPr>
                      <a:r>
                        <a:rPr lang="en-US" sz="1800" kern="100">
                          <a:effectLst/>
                        </a:rPr>
                        <a:t>7/02(</a:t>
                      </a:r>
                      <a:r>
                        <a:rPr lang="zh-TW" sz="1800" kern="100">
                          <a:effectLst/>
                        </a:rPr>
                        <a:t>五</a:t>
                      </a:r>
                      <a:r>
                        <a:rPr lang="en-US" sz="1800" kern="100">
                          <a:effectLst/>
                        </a:rPr>
                        <a:t>)</a:t>
                      </a:r>
                      <a:r>
                        <a:rPr lang="zh-TW" sz="1800" kern="100">
                          <a:effectLst/>
                        </a:rPr>
                        <a:t>三段後大掃除</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a:effectLst/>
                        </a:rPr>
                        <a:t>●</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a:effectLst/>
                        </a:rPr>
                        <a:t>●</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1800" kern="100" dirty="0">
                          <a:effectLst/>
                        </a:rPr>
                        <a:t> </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dirty="0">
                          <a:effectLst/>
                        </a:rPr>
                        <a:t>第三節</a:t>
                      </a:r>
                      <a:r>
                        <a:rPr lang="en-US" sz="1800" kern="100" dirty="0">
                          <a:effectLst/>
                        </a:rPr>
                        <a:t> 1</a:t>
                      </a:r>
                      <a:r>
                        <a:rPr lang="zh-TW" sz="1800" kern="100" dirty="0">
                          <a:effectLst/>
                        </a:rPr>
                        <a:t>小時</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1528343020"/>
                  </a:ext>
                </a:extLst>
              </a:tr>
              <a:tr h="445158">
                <a:tc>
                  <a:txBody>
                    <a:bodyPr/>
                    <a:lstStyle/>
                    <a:p>
                      <a:pPr algn="ctr">
                        <a:spcAft>
                          <a:spcPts val="0"/>
                        </a:spcAft>
                      </a:pPr>
                      <a:r>
                        <a:rPr lang="zh-TW" sz="1800" kern="100" dirty="0">
                          <a:effectLst/>
                        </a:rPr>
                        <a:t>寒暑假返校打掃</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zh-TW" sz="1800" kern="100">
                          <a:effectLst/>
                        </a:rPr>
                        <a:t>●</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1800" kern="100">
                          <a:effectLst/>
                        </a:rPr>
                        <a:t> </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1800" kern="100">
                          <a:effectLst/>
                        </a:rPr>
                        <a:t> </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tc>
                  <a:txBody>
                    <a:bodyPr/>
                    <a:lstStyle/>
                    <a:p>
                      <a:pPr algn="ctr">
                        <a:spcAft>
                          <a:spcPts val="0"/>
                        </a:spcAft>
                      </a:pPr>
                      <a:r>
                        <a:rPr lang="en-US" sz="1800" kern="100" dirty="0">
                          <a:effectLst/>
                        </a:rPr>
                        <a:t>2</a:t>
                      </a:r>
                      <a:r>
                        <a:rPr lang="zh-TW" sz="1800" kern="100" dirty="0">
                          <a:effectLst/>
                        </a:rPr>
                        <a:t>小時</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tc>
                <a:extLst>
                  <a:ext uri="{0D108BD9-81ED-4DB2-BD59-A6C34878D82A}">
                    <a16:rowId xmlns:a16="http://schemas.microsoft.com/office/drawing/2014/main" val="3540300710"/>
                  </a:ext>
                </a:extLst>
              </a:tr>
            </a:tbl>
          </a:graphicData>
        </a:graphic>
      </p:graphicFrame>
    </p:spTree>
    <p:extLst>
      <p:ext uri="{BB962C8B-B14F-4D97-AF65-F5344CB8AC3E}">
        <p14:creationId xmlns:p14="http://schemas.microsoft.com/office/powerpoint/2010/main" val="3233546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zh-TW" altLang="en-US" b="1" dirty="0">
                <a:solidFill>
                  <a:srgbClr val="0000FF"/>
                </a:solidFill>
              </a:rPr>
              <a:t>學務處</a:t>
            </a:r>
          </a:p>
        </p:txBody>
      </p:sp>
      <p:sp>
        <p:nvSpPr>
          <p:cNvPr id="5" name="內容版面配置區 4"/>
          <p:cNvSpPr>
            <a:spLocks noGrp="1"/>
          </p:cNvSpPr>
          <p:nvPr>
            <p:ph idx="1"/>
          </p:nvPr>
        </p:nvSpPr>
        <p:spPr/>
        <p:txBody>
          <a:bodyPr>
            <a:noAutofit/>
          </a:bodyPr>
          <a:lstStyle/>
          <a:p>
            <a:pPr marL="0" indent="0">
              <a:buNone/>
            </a:pPr>
            <a:r>
              <a:rPr lang="zh-TW" altLang="en-US" sz="2800" dirty="0">
                <a:solidFill>
                  <a:srgbClr val="FFC000"/>
                </a:solidFill>
              </a:rPr>
              <a:t>體育組</a:t>
            </a:r>
            <a:endParaRPr lang="en-US" altLang="zh-TW" sz="2800" dirty="0">
              <a:solidFill>
                <a:srgbClr val="FFC000"/>
              </a:solidFill>
            </a:endParaRPr>
          </a:p>
          <a:p>
            <a:pPr marL="514350" indent="-514350">
              <a:buFont typeface="+mj-ea"/>
              <a:buAutoNum type="ea1ChtPeriod"/>
            </a:pPr>
            <a:r>
              <a:rPr lang="en-US" altLang="zh-TW" sz="2600" dirty="0">
                <a:latin typeface="+mj-ea"/>
                <a:ea typeface="+mj-ea"/>
              </a:rPr>
              <a:t>SH150</a:t>
            </a:r>
            <a:r>
              <a:rPr lang="zh-TW" altLang="en-US" sz="2600" dirty="0">
                <a:latin typeface="+mj-ea"/>
                <a:ea typeface="+mj-ea"/>
              </a:rPr>
              <a:t>方案：</a:t>
            </a:r>
            <a:r>
              <a:rPr lang="zh-TW" altLang="en-US" sz="2600" dirty="0">
                <a:solidFill>
                  <a:srgbClr val="FF0000"/>
                </a:solidFill>
                <a:latin typeface="+mj-ea"/>
                <a:ea typeface="+mj-ea"/>
              </a:rPr>
              <a:t>愛跑步天使</a:t>
            </a:r>
            <a:endParaRPr lang="en-US" altLang="zh-TW" sz="2600" dirty="0">
              <a:solidFill>
                <a:srgbClr val="FF0000"/>
              </a:solidFill>
              <a:latin typeface="+mj-ea"/>
              <a:ea typeface="+mj-ea"/>
            </a:endParaRPr>
          </a:p>
          <a:p>
            <a:pPr marL="0" indent="0">
              <a:buNone/>
            </a:pPr>
            <a:r>
              <a:rPr lang="en-US" altLang="zh-TW" sz="2600" dirty="0">
                <a:latin typeface="+mj-ea"/>
                <a:ea typeface="+mj-ea"/>
              </a:rPr>
              <a:t>      </a:t>
            </a:r>
            <a:r>
              <a:rPr lang="zh-TW" altLang="zh-TW" sz="2600" dirty="0">
                <a:latin typeface="+mj-ea"/>
                <a:ea typeface="+mj-ea"/>
              </a:rPr>
              <a:t>推動每週在校運動</a:t>
            </a:r>
            <a:r>
              <a:rPr lang="en-US" altLang="zh-TW" sz="2600" dirty="0">
                <a:latin typeface="+mj-ea"/>
                <a:ea typeface="+mj-ea"/>
              </a:rPr>
              <a:t>150</a:t>
            </a:r>
            <a:r>
              <a:rPr lang="zh-TW" altLang="zh-TW" sz="2600" dirty="0">
                <a:latin typeface="+mj-ea"/>
                <a:ea typeface="+mj-ea"/>
              </a:rPr>
              <a:t>分鐘策略</a:t>
            </a:r>
            <a:r>
              <a:rPr lang="zh-TW" altLang="en-US" sz="2600" dirty="0">
                <a:latin typeface="+mj-ea"/>
                <a:ea typeface="+mj-ea"/>
              </a:rPr>
              <a:t>，以班級為單位 </a:t>
            </a:r>
            <a:endParaRPr lang="en-US" altLang="zh-TW" sz="2600" dirty="0">
              <a:latin typeface="+mj-ea"/>
              <a:ea typeface="+mj-ea"/>
            </a:endParaRPr>
          </a:p>
          <a:p>
            <a:pPr marL="0" indent="0">
              <a:buNone/>
            </a:pPr>
            <a:r>
              <a:rPr lang="zh-TW" altLang="en-US" sz="2600" dirty="0">
                <a:latin typeface="+mj-ea"/>
                <a:ea typeface="+mj-ea"/>
              </a:rPr>
              <a:t>      由導師帶領至操場，</a:t>
            </a:r>
            <a:r>
              <a:rPr lang="zh-TW" altLang="zh-TW" sz="2600" dirty="0">
                <a:latin typeface="+mj-ea"/>
                <a:ea typeface="+mj-ea"/>
              </a:rPr>
              <a:t>下課</a:t>
            </a:r>
            <a:r>
              <a:rPr lang="en-US" altLang="zh-TW" sz="2600" dirty="0">
                <a:latin typeface="+mj-ea"/>
                <a:ea typeface="+mj-ea"/>
              </a:rPr>
              <a:t>10</a:t>
            </a:r>
            <a:r>
              <a:rPr lang="zh-TW" altLang="zh-TW" sz="2600" dirty="0">
                <a:latin typeface="+mj-ea"/>
                <a:ea typeface="+mj-ea"/>
              </a:rPr>
              <a:t>份鐘內完成慢跑或快</a:t>
            </a:r>
            <a:endParaRPr lang="en-US" altLang="zh-TW" sz="2600" dirty="0">
              <a:latin typeface="+mj-ea"/>
              <a:ea typeface="+mj-ea"/>
            </a:endParaRPr>
          </a:p>
          <a:p>
            <a:pPr marL="0" indent="0">
              <a:buNone/>
            </a:pPr>
            <a:r>
              <a:rPr lang="zh-TW" altLang="en-US" sz="2600" dirty="0">
                <a:latin typeface="+mj-ea"/>
                <a:ea typeface="+mj-ea"/>
              </a:rPr>
              <a:t>      </a:t>
            </a:r>
            <a:r>
              <a:rPr lang="zh-TW" altLang="zh-TW" sz="2600" dirty="0">
                <a:latin typeface="+mj-ea"/>
                <a:ea typeface="+mj-ea"/>
              </a:rPr>
              <a:t>走兩圈者</a:t>
            </a:r>
            <a:r>
              <a:rPr lang="zh-TW" altLang="en-US" sz="2600" dirty="0">
                <a:latin typeface="+mj-ea"/>
                <a:ea typeface="+mj-ea"/>
              </a:rPr>
              <a:t>，</a:t>
            </a:r>
            <a:r>
              <a:rPr lang="zh-TW" altLang="zh-TW" sz="2600" dirty="0">
                <a:latin typeface="+mj-ea"/>
                <a:ea typeface="+mj-ea"/>
              </a:rPr>
              <a:t>登記一次。每週一中午前將班級登記</a:t>
            </a:r>
            <a:endParaRPr lang="en-US" altLang="zh-TW" sz="2600" dirty="0">
              <a:latin typeface="+mj-ea"/>
              <a:ea typeface="+mj-ea"/>
            </a:endParaRPr>
          </a:p>
          <a:p>
            <a:pPr marL="0" indent="0">
              <a:buNone/>
            </a:pPr>
            <a:r>
              <a:rPr lang="zh-TW" altLang="en-US" sz="2600" dirty="0">
                <a:latin typeface="+mj-ea"/>
                <a:ea typeface="+mj-ea"/>
              </a:rPr>
              <a:t>      </a:t>
            </a:r>
            <a:r>
              <a:rPr lang="zh-TW" altLang="zh-TW" sz="2600" dirty="0">
                <a:latin typeface="+mj-ea"/>
                <a:ea typeface="+mj-ea"/>
              </a:rPr>
              <a:t>表繳交回體育組統計。</a:t>
            </a:r>
          </a:p>
          <a:p>
            <a:pPr marL="0" indent="0">
              <a:buNone/>
            </a:pPr>
            <a:endParaRPr lang="en-US" altLang="zh-TW" sz="2800" dirty="0">
              <a:latin typeface="PMingLiU" panose="02020500000000000000" pitchFamily="18" charset="-120"/>
              <a:ea typeface="PMingLiU" panose="02020500000000000000" pitchFamily="18" charset="-120"/>
            </a:endParaRPr>
          </a:p>
          <a:p>
            <a:pPr marL="0" indent="0">
              <a:buNone/>
            </a:pPr>
            <a:r>
              <a:rPr lang="zh-TW" altLang="en-US" sz="2800" dirty="0">
                <a:latin typeface="PMingLiU" panose="02020500000000000000" pitchFamily="18" charset="-120"/>
                <a:ea typeface="PMingLiU" panose="02020500000000000000" pitchFamily="18" charset="-120"/>
              </a:rPr>
              <a:t>      </a:t>
            </a:r>
            <a:endParaRPr lang="zh-TW" altLang="en-US" sz="2800" dirty="0">
              <a:latin typeface="新細明體" panose="02020500000000000000" pitchFamily="18" charset="-120"/>
              <a:ea typeface="新細明體" panose="02020500000000000000" pitchFamily="18" charset="-120"/>
            </a:endParaRPr>
          </a:p>
        </p:txBody>
      </p:sp>
    </p:spTree>
    <p:extLst>
      <p:ext uri="{BB962C8B-B14F-4D97-AF65-F5344CB8AC3E}">
        <p14:creationId xmlns:p14="http://schemas.microsoft.com/office/powerpoint/2010/main" val="27628107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zh-TW" altLang="en-US" b="1" dirty="0">
                <a:solidFill>
                  <a:srgbClr val="0000FF"/>
                </a:solidFill>
              </a:rPr>
              <a:t>學務處</a:t>
            </a:r>
          </a:p>
        </p:txBody>
      </p:sp>
      <p:sp>
        <p:nvSpPr>
          <p:cNvPr id="5" name="內容版面配置區 4"/>
          <p:cNvSpPr>
            <a:spLocks noGrp="1"/>
          </p:cNvSpPr>
          <p:nvPr>
            <p:ph idx="1"/>
          </p:nvPr>
        </p:nvSpPr>
        <p:spPr/>
        <p:txBody>
          <a:bodyPr>
            <a:normAutofit/>
          </a:bodyPr>
          <a:lstStyle/>
          <a:p>
            <a:pPr marL="0" indent="0">
              <a:buNone/>
            </a:pPr>
            <a:r>
              <a:rPr lang="zh-TW" altLang="en-US" sz="2800" dirty="0">
                <a:solidFill>
                  <a:srgbClr val="FFC000"/>
                </a:solidFill>
              </a:rPr>
              <a:t>體育組</a:t>
            </a:r>
            <a:endParaRPr lang="en-US" altLang="zh-TW" sz="2800" dirty="0">
              <a:latin typeface="+mj-ea"/>
              <a:ea typeface="+mj-ea"/>
            </a:endParaRPr>
          </a:p>
          <a:p>
            <a:pPr marL="514350" indent="-514350">
              <a:buFont typeface="+mj-ea"/>
              <a:buAutoNum type="ea1ChtPeriod" startAt="2"/>
            </a:pPr>
            <a:r>
              <a:rPr lang="en-US" altLang="zh-TW" sz="2800" dirty="0">
                <a:latin typeface="+mj-ea"/>
                <a:ea typeface="+mj-ea"/>
              </a:rPr>
              <a:t>7</a:t>
            </a:r>
            <a:r>
              <a:rPr lang="zh-TW" altLang="en-US" sz="2800" dirty="0">
                <a:latin typeface="+mj-ea"/>
                <a:ea typeface="+mj-ea"/>
              </a:rPr>
              <a:t>年級班際</a:t>
            </a:r>
            <a:r>
              <a:rPr lang="zh-TW" altLang="en-US" sz="2800" dirty="0">
                <a:solidFill>
                  <a:srgbClr val="FF0000"/>
                </a:solidFill>
                <a:latin typeface="+mj-ea"/>
                <a:ea typeface="+mj-ea"/>
              </a:rPr>
              <a:t>躲避飛盤</a:t>
            </a:r>
            <a:r>
              <a:rPr lang="zh-TW" altLang="en-US" sz="2800" dirty="0">
                <a:latin typeface="+mj-ea"/>
                <a:ea typeface="+mj-ea"/>
              </a:rPr>
              <a:t>比賽</a:t>
            </a:r>
            <a:r>
              <a:rPr lang="en-US" altLang="zh-TW" sz="2800" dirty="0">
                <a:latin typeface="+mj-ea"/>
                <a:ea typeface="+mj-ea"/>
              </a:rPr>
              <a:t>(</a:t>
            </a:r>
            <a:r>
              <a:rPr lang="zh-TW" altLang="en-US" sz="2800" dirty="0">
                <a:latin typeface="+mj-ea"/>
                <a:ea typeface="+mj-ea"/>
              </a:rPr>
              <a:t>預計</a:t>
            </a:r>
            <a:r>
              <a:rPr lang="en-US" altLang="zh-TW" sz="2800" dirty="0">
                <a:latin typeface="+mj-ea"/>
                <a:ea typeface="+mj-ea"/>
              </a:rPr>
              <a:t>2/15</a:t>
            </a:r>
            <a:r>
              <a:rPr lang="zh-TW" altLang="en-US" sz="2800" dirty="0">
                <a:latin typeface="+mj-ea"/>
                <a:ea typeface="+mj-ea"/>
              </a:rPr>
              <a:t>舉行</a:t>
            </a:r>
            <a:r>
              <a:rPr lang="en-US" altLang="zh-TW" sz="2800" dirty="0">
                <a:latin typeface="+mj-ea"/>
                <a:ea typeface="+mj-ea"/>
              </a:rPr>
              <a:t>)</a:t>
            </a:r>
          </a:p>
          <a:p>
            <a:pPr marL="0" indent="0">
              <a:buNone/>
            </a:pPr>
            <a:r>
              <a:rPr lang="zh-TW" altLang="en-US" sz="2800" dirty="0">
                <a:latin typeface="+mj-ea"/>
                <a:ea typeface="+mj-ea"/>
              </a:rPr>
              <a:t>      </a:t>
            </a:r>
            <a:r>
              <a:rPr lang="en-US" altLang="zh-TW" sz="2800" dirty="0">
                <a:latin typeface="+mj-ea"/>
                <a:ea typeface="+mj-ea"/>
              </a:rPr>
              <a:t>8</a:t>
            </a:r>
            <a:r>
              <a:rPr lang="zh-TW" altLang="en-US" sz="2800" dirty="0">
                <a:latin typeface="+mj-ea"/>
                <a:ea typeface="+mj-ea"/>
              </a:rPr>
              <a:t>年級班際</a:t>
            </a:r>
            <a:r>
              <a:rPr lang="zh-TW" altLang="en-US" sz="2800" dirty="0">
                <a:solidFill>
                  <a:srgbClr val="FF0000"/>
                </a:solidFill>
                <a:latin typeface="+mj-ea"/>
                <a:ea typeface="+mj-ea"/>
              </a:rPr>
              <a:t>籃球</a:t>
            </a:r>
            <a:r>
              <a:rPr lang="zh-TW" altLang="en-US" sz="2800" dirty="0">
                <a:latin typeface="+mj-ea"/>
                <a:ea typeface="+mj-ea"/>
              </a:rPr>
              <a:t>比賽</a:t>
            </a:r>
            <a:r>
              <a:rPr lang="en-US" altLang="zh-TW" sz="2800" dirty="0">
                <a:latin typeface="+mj-ea"/>
                <a:ea typeface="+mj-ea"/>
              </a:rPr>
              <a:t>(</a:t>
            </a:r>
            <a:r>
              <a:rPr lang="zh-TW" altLang="en-US" sz="2800" dirty="0">
                <a:latin typeface="+mj-ea"/>
                <a:ea typeface="+mj-ea"/>
              </a:rPr>
              <a:t>預計</a:t>
            </a:r>
            <a:r>
              <a:rPr lang="en-US" altLang="zh-TW" sz="2800" dirty="0">
                <a:latin typeface="+mj-ea"/>
                <a:ea typeface="+mj-ea"/>
              </a:rPr>
              <a:t>4/19</a:t>
            </a:r>
            <a:r>
              <a:rPr lang="zh-TW" altLang="en-US" sz="2800" dirty="0">
                <a:latin typeface="+mj-ea"/>
                <a:ea typeface="+mj-ea"/>
              </a:rPr>
              <a:t>舉行</a:t>
            </a:r>
            <a:r>
              <a:rPr lang="en-US" altLang="zh-TW" sz="2800" dirty="0">
                <a:latin typeface="+mj-ea"/>
                <a:ea typeface="+mj-ea"/>
              </a:rPr>
              <a:t>)</a:t>
            </a:r>
          </a:p>
          <a:p>
            <a:pPr marL="0" indent="0">
              <a:buNone/>
            </a:pPr>
            <a:r>
              <a:rPr lang="zh-TW" altLang="en-US" sz="2800" dirty="0">
                <a:latin typeface="+mj-ea"/>
                <a:ea typeface="+mj-ea"/>
              </a:rPr>
              <a:t>      </a:t>
            </a:r>
            <a:r>
              <a:rPr lang="en-US" altLang="zh-TW" sz="2800" dirty="0">
                <a:latin typeface="+mj-ea"/>
                <a:ea typeface="+mj-ea"/>
              </a:rPr>
              <a:t>9</a:t>
            </a:r>
            <a:r>
              <a:rPr lang="zh-TW" altLang="en-US" sz="2800" dirty="0">
                <a:latin typeface="+mj-ea"/>
                <a:ea typeface="+mj-ea"/>
              </a:rPr>
              <a:t>年級班際</a:t>
            </a:r>
            <a:r>
              <a:rPr lang="zh-TW" altLang="en-US" sz="2800" dirty="0">
                <a:solidFill>
                  <a:srgbClr val="FF0000"/>
                </a:solidFill>
                <a:latin typeface="+mj-ea"/>
                <a:ea typeface="+mj-ea"/>
              </a:rPr>
              <a:t>排球</a:t>
            </a:r>
            <a:r>
              <a:rPr lang="zh-TW" altLang="en-US" sz="2800" dirty="0">
                <a:latin typeface="+mj-ea"/>
                <a:ea typeface="+mj-ea"/>
              </a:rPr>
              <a:t>比賽</a:t>
            </a:r>
            <a:r>
              <a:rPr lang="en-US" altLang="zh-TW" sz="2800" dirty="0">
                <a:latin typeface="+mj-ea"/>
                <a:ea typeface="+mj-ea"/>
              </a:rPr>
              <a:t>(</a:t>
            </a:r>
            <a:r>
              <a:rPr lang="zh-TW" altLang="en-US" sz="2800" dirty="0">
                <a:latin typeface="+mj-ea"/>
                <a:ea typeface="+mj-ea"/>
              </a:rPr>
              <a:t>預計</a:t>
            </a:r>
            <a:r>
              <a:rPr lang="en-US" altLang="zh-TW" sz="2800" dirty="0">
                <a:latin typeface="+mj-ea"/>
                <a:ea typeface="+mj-ea"/>
              </a:rPr>
              <a:t>5/17</a:t>
            </a:r>
            <a:r>
              <a:rPr lang="zh-TW" altLang="en-US" sz="2800" dirty="0">
                <a:latin typeface="+mj-ea"/>
                <a:ea typeface="+mj-ea"/>
              </a:rPr>
              <a:t>舉行</a:t>
            </a:r>
            <a:r>
              <a:rPr lang="en-US" altLang="zh-TW" sz="2800" dirty="0">
                <a:latin typeface="+mj-ea"/>
                <a:ea typeface="+mj-ea"/>
              </a:rPr>
              <a:t>)</a:t>
            </a:r>
          </a:p>
          <a:p>
            <a:pPr marL="514350" lvl="0" indent="-514350">
              <a:buFont typeface="+mj-ea"/>
              <a:buAutoNum type="ea1ChtPeriod" startAt="3"/>
            </a:pPr>
            <a:r>
              <a:rPr lang="zh-TW" altLang="en-US" sz="2800" dirty="0">
                <a:solidFill>
                  <a:prstClr val="black"/>
                </a:solidFill>
                <a:latin typeface="微軟正黑體" panose="020B0604030504040204" pitchFamily="34" charset="-120"/>
              </a:rPr>
              <a:t>學生體適能檢測：</a:t>
            </a:r>
            <a:endParaRPr lang="en-US" altLang="zh-TW" sz="2800" dirty="0">
              <a:solidFill>
                <a:prstClr val="black"/>
              </a:solidFill>
              <a:latin typeface="微軟正黑體" panose="020B0604030504040204" pitchFamily="34" charset="-120"/>
            </a:endParaRPr>
          </a:p>
          <a:p>
            <a:pPr marL="0" lvl="0" indent="0">
              <a:buNone/>
            </a:pPr>
            <a:r>
              <a:rPr lang="zh-TW" altLang="en-US" sz="2800" dirty="0">
                <a:solidFill>
                  <a:prstClr val="black"/>
                </a:solidFill>
                <a:latin typeface="微軟正黑體" panose="020B0604030504040204" pitchFamily="34" charset="-120"/>
              </a:rPr>
              <a:t>      實施期程上學期</a:t>
            </a:r>
            <a:r>
              <a:rPr lang="en-US" altLang="zh-TW" sz="2800" dirty="0">
                <a:solidFill>
                  <a:prstClr val="black"/>
                </a:solidFill>
                <a:latin typeface="微軟正黑體" panose="020B0604030504040204" pitchFamily="34" charset="-120"/>
              </a:rPr>
              <a:t>9</a:t>
            </a:r>
            <a:r>
              <a:rPr lang="zh-TW" altLang="en-US" sz="2800" dirty="0">
                <a:solidFill>
                  <a:prstClr val="black"/>
                </a:solidFill>
                <a:latin typeface="微軟正黑體" panose="020B0604030504040204" pitchFamily="34" charset="-120"/>
              </a:rPr>
              <a:t>月至</a:t>
            </a:r>
            <a:r>
              <a:rPr lang="en-US" altLang="zh-TW" sz="2800" dirty="0">
                <a:solidFill>
                  <a:prstClr val="black"/>
                </a:solidFill>
                <a:latin typeface="微軟正黑體" panose="020B0604030504040204" pitchFamily="34" charset="-120"/>
              </a:rPr>
              <a:t>11</a:t>
            </a:r>
            <a:r>
              <a:rPr lang="zh-TW" altLang="en-US" sz="2800" dirty="0">
                <a:solidFill>
                  <a:prstClr val="black"/>
                </a:solidFill>
                <a:latin typeface="微軟正黑體" panose="020B0604030504040204" pitchFamily="34" charset="-120"/>
              </a:rPr>
              <a:t>月，下學期</a:t>
            </a:r>
            <a:r>
              <a:rPr lang="en-US" altLang="zh-TW" sz="2800" dirty="0">
                <a:solidFill>
                  <a:prstClr val="black"/>
                </a:solidFill>
                <a:latin typeface="微軟正黑體" panose="020B0604030504040204" pitchFamily="34" charset="-120"/>
              </a:rPr>
              <a:t>3</a:t>
            </a:r>
            <a:r>
              <a:rPr lang="zh-TW" altLang="en-US" sz="2800" dirty="0">
                <a:solidFill>
                  <a:prstClr val="black"/>
                </a:solidFill>
                <a:latin typeface="微軟正黑體" panose="020B0604030504040204" pitchFamily="34" charset="-120"/>
              </a:rPr>
              <a:t>月至</a:t>
            </a:r>
            <a:r>
              <a:rPr lang="en-US" altLang="zh-TW" sz="2800" dirty="0">
                <a:solidFill>
                  <a:prstClr val="black"/>
                </a:solidFill>
                <a:latin typeface="微軟正黑體" panose="020B0604030504040204" pitchFamily="34" charset="-120"/>
              </a:rPr>
              <a:t>5</a:t>
            </a:r>
            <a:r>
              <a:rPr lang="zh-TW" altLang="en-US" sz="2800" dirty="0">
                <a:solidFill>
                  <a:prstClr val="black"/>
                </a:solidFill>
                <a:latin typeface="微軟正黑體" panose="020B0604030504040204" pitchFamily="34" charset="-120"/>
              </a:rPr>
              <a:t>月，    </a:t>
            </a:r>
            <a:endParaRPr lang="en-US" altLang="zh-TW" sz="2800" dirty="0">
              <a:solidFill>
                <a:prstClr val="black"/>
              </a:solidFill>
              <a:latin typeface="微軟正黑體" panose="020B0604030504040204" pitchFamily="34" charset="-120"/>
            </a:endParaRPr>
          </a:p>
          <a:p>
            <a:pPr marL="0" lvl="0" indent="0">
              <a:buNone/>
            </a:pPr>
            <a:r>
              <a:rPr lang="zh-TW" altLang="en-US" sz="2800" dirty="0">
                <a:solidFill>
                  <a:prstClr val="black"/>
                </a:solidFill>
                <a:latin typeface="微軟正黑體" panose="020B0604030504040204" pitchFamily="34" charset="-120"/>
              </a:rPr>
              <a:t>      請於施測結束後教師可自行或送至體育組進行上</a:t>
            </a:r>
            <a:endParaRPr lang="en-US" altLang="zh-TW" sz="2800" dirty="0">
              <a:solidFill>
                <a:prstClr val="black"/>
              </a:solidFill>
              <a:latin typeface="微軟正黑體" panose="020B0604030504040204" pitchFamily="34" charset="-120"/>
            </a:endParaRPr>
          </a:p>
          <a:p>
            <a:pPr marL="0" lvl="0" indent="0">
              <a:buNone/>
            </a:pPr>
            <a:r>
              <a:rPr lang="zh-TW" altLang="en-US" sz="2800" dirty="0">
                <a:solidFill>
                  <a:prstClr val="black"/>
                </a:solidFill>
                <a:latin typeface="微軟正黑體" panose="020B0604030504040204" pitchFamily="34" charset="-120"/>
              </a:rPr>
              <a:t>      傳。</a:t>
            </a:r>
            <a:endParaRPr lang="en-US" altLang="zh-TW" sz="2800" dirty="0">
              <a:solidFill>
                <a:prstClr val="black"/>
              </a:solidFill>
              <a:latin typeface="微軟正黑體" panose="020B0604030504040204" pitchFamily="34" charset="-120"/>
            </a:endParaRPr>
          </a:p>
          <a:p>
            <a:pPr marL="0" indent="0">
              <a:buNone/>
            </a:pPr>
            <a:endParaRPr lang="zh-TW" altLang="en-US" dirty="0">
              <a:latin typeface="新細明體" panose="02020500000000000000" pitchFamily="18" charset="-120"/>
              <a:ea typeface="新細明體" panose="02020500000000000000" pitchFamily="18" charset="-120"/>
            </a:endParaRPr>
          </a:p>
        </p:txBody>
      </p:sp>
    </p:spTree>
    <p:extLst>
      <p:ext uri="{BB962C8B-B14F-4D97-AF65-F5344CB8AC3E}">
        <p14:creationId xmlns:p14="http://schemas.microsoft.com/office/powerpoint/2010/main" val="32206123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zh-TW" altLang="en-US" b="1" dirty="0">
                <a:solidFill>
                  <a:srgbClr val="0000FF"/>
                </a:solidFill>
              </a:rPr>
              <a:t>學務處</a:t>
            </a:r>
          </a:p>
        </p:txBody>
      </p:sp>
      <p:sp>
        <p:nvSpPr>
          <p:cNvPr id="2" name="內容版面配置區 1"/>
          <p:cNvSpPr>
            <a:spLocks noGrp="1"/>
          </p:cNvSpPr>
          <p:nvPr>
            <p:ph idx="1"/>
          </p:nvPr>
        </p:nvSpPr>
        <p:spPr/>
        <p:txBody>
          <a:bodyPr>
            <a:normAutofit/>
          </a:bodyPr>
          <a:lstStyle/>
          <a:p>
            <a:pPr marL="0" indent="0">
              <a:buNone/>
            </a:pPr>
            <a:r>
              <a:rPr lang="zh-TW" altLang="en-US" sz="2800" dirty="0">
                <a:solidFill>
                  <a:srgbClr val="FFC000"/>
                </a:solidFill>
              </a:rPr>
              <a:t>體育組</a:t>
            </a:r>
            <a:endParaRPr lang="en-US" altLang="zh-TW" sz="2800" dirty="0">
              <a:latin typeface="微軟正黑體" panose="020B0604030504040204" pitchFamily="34" charset="-120"/>
              <a:ea typeface="微軟正黑體" panose="020B0604030504040204" pitchFamily="34" charset="-120"/>
            </a:endParaRPr>
          </a:p>
          <a:p>
            <a:pPr marL="514350" indent="-514350">
              <a:buFont typeface="+mj-ea"/>
              <a:buAutoNum type="ea1ChtPeriod" startAt="4"/>
            </a:pPr>
            <a:r>
              <a:rPr lang="zh-TW" altLang="en-US" sz="2800" dirty="0">
                <a:latin typeface="+mj-ea"/>
                <a:ea typeface="+mj-ea"/>
              </a:rPr>
              <a:t>教師體適能檢測：</a:t>
            </a:r>
            <a:endParaRPr lang="en-US" altLang="zh-TW" sz="2800" dirty="0">
              <a:latin typeface="+mj-ea"/>
              <a:ea typeface="+mj-ea"/>
            </a:endParaRPr>
          </a:p>
          <a:p>
            <a:pPr marL="0" indent="0">
              <a:buNone/>
            </a:pPr>
            <a:r>
              <a:rPr lang="zh-TW" altLang="en-US" sz="2800" dirty="0">
                <a:latin typeface="+mj-ea"/>
                <a:ea typeface="+mj-ea"/>
              </a:rPr>
              <a:t>歡迎全校教職員工利用空閒時間至體育組進行施測。</a:t>
            </a:r>
          </a:p>
          <a:p>
            <a:pPr marL="514350" indent="-514350">
              <a:buFont typeface="+mj-ea"/>
              <a:buAutoNum type="ea1ChtPeriod" startAt="5"/>
            </a:pPr>
            <a:r>
              <a:rPr lang="zh-TW" altLang="en-US" sz="2800" dirty="0">
                <a:solidFill>
                  <a:srgbClr val="FF0000"/>
                </a:solidFill>
                <a:latin typeface="+mj-ea"/>
                <a:ea typeface="+mj-ea"/>
              </a:rPr>
              <a:t>師生西瓜盃籃排球競賽</a:t>
            </a:r>
            <a:r>
              <a:rPr lang="zh-TW" altLang="en-US" sz="2800" dirty="0">
                <a:latin typeface="+mj-ea"/>
                <a:ea typeface="+mj-ea"/>
              </a:rPr>
              <a:t>，預計辦理時間為</a:t>
            </a:r>
            <a:r>
              <a:rPr lang="en-US" altLang="zh-TW" sz="2800" dirty="0">
                <a:latin typeface="+mj-ea"/>
                <a:ea typeface="+mj-ea"/>
              </a:rPr>
              <a:t>6</a:t>
            </a:r>
            <a:r>
              <a:rPr lang="zh-TW" altLang="en-US" sz="2800" dirty="0">
                <a:latin typeface="+mj-ea"/>
                <a:ea typeface="+mj-ea"/>
              </a:rPr>
              <a:t>月，請有興趣的同仁歡迎報名參加。</a:t>
            </a:r>
            <a:endParaRPr lang="en-US" altLang="zh-TW" sz="2800" dirty="0">
              <a:latin typeface="+mj-ea"/>
              <a:ea typeface="+mj-ea"/>
            </a:endParaRPr>
          </a:p>
          <a:p>
            <a:pPr marL="514350" indent="-514350">
              <a:buFont typeface="+mj-ea"/>
              <a:buAutoNum type="ea1ChtPeriod" startAt="6"/>
            </a:pPr>
            <a:r>
              <a:rPr lang="zh-TW" altLang="en-US" sz="2800" dirty="0">
                <a:latin typeface="+mn-ea"/>
              </a:rPr>
              <a:t>體育</a:t>
            </a:r>
            <a:r>
              <a:rPr lang="zh-TW" altLang="en-US" sz="2800" dirty="0">
                <a:solidFill>
                  <a:srgbClr val="FF0000"/>
                </a:solidFill>
                <a:latin typeface="+mn-ea"/>
              </a:rPr>
              <a:t>器材借用</a:t>
            </a:r>
            <a:r>
              <a:rPr lang="zh-TW" altLang="en-US" sz="2800" dirty="0">
                <a:latin typeface="+mn-ea"/>
              </a:rPr>
              <a:t>相關準則，請師生確實遵守規定，為避免體育課無球可借的困擾，也請導師留意班上是否留有校球，如發現也立即送回器材室或學務處體育組，感謝配合。</a:t>
            </a:r>
          </a:p>
        </p:txBody>
      </p:sp>
    </p:spTree>
    <p:extLst>
      <p:ext uri="{BB962C8B-B14F-4D97-AF65-F5344CB8AC3E}">
        <p14:creationId xmlns:p14="http://schemas.microsoft.com/office/powerpoint/2010/main" val="30697362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a:solidFill>
                  <a:srgbClr val="0000FF"/>
                </a:solidFill>
              </a:rPr>
              <a:t>學務處</a:t>
            </a:r>
            <a:endParaRPr lang="zh-TW" altLang="en-US" b="1" dirty="0"/>
          </a:p>
        </p:txBody>
      </p:sp>
      <p:sp>
        <p:nvSpPr>
          <p:cNvPr id="3" name="內容版面配置區 2"/>
          <p:cNvSpPr>
            <a:spLocks noGrp="1"/>
          </p:cNvSpPr>
          <p:nvPr>
            <p:ph idx="1"/>
          </p:nvPr>
        </p:nvSpPr>
        <p:spPr/>
        <p:txBody>
          <a:bodyPr>
            <a:normAutofit/>
          </a:bodyPr>
          <a:lstStyle/>
          <a:p>
            <a:pPr marL="0" indent="0">
              <a:buNone/>
            </a:pPr>
            <a:r>
              <a:rPr lang="zh-TW" altLang="en-US" dirty="0">
                <a:solidFill>
                  <a:srgbClr val="00B050"/>
                </a:solidFill>
                <a:latin typeface="+mn-ea"/>
              </a:rPr>
              <a:t>衛生組</a:t>
            </a:r>
            <a:endParaRPr lang="en-US" altLang="zh-TW" dirty="0">
              <a:solidFill>
                <a:srgbClr val="00B050"/>
              </a:solidFill>
              <a:latin typeface="+mn-ea"/>
            </a:endParaRPr>
          </a:p>
          <a:p>
            <a:pPr marL="514350" indent="-514350">
              <a:buFont typeface="+mj-ea"/>
              <a:buAutoNum type="ea1ChtPeriod"/>
            </a:pPr>
            <a:r>
              <a:rPr lang="zh-TW" altLang="zh-TW" dirty="0"/>
              <a:t>衛生安全與健康促進</a:t>
            </a:r>
          </a:p>
          <a:p>
            <a:pPr lvl="1"/>
            <a:r>
              <a:rPr lang="zh-TW" altLang="zh-TW" dirty="0"/>
              <a:t>為預防師生得到</a:t>
            </a:r>
            <a:r>
              <a:rPr lang="zh-TW" altLang="en-US" dirty="0"/>
              <a:t>新冠肺炎、</a:t>
            </a:r>
            <a:r>
              <a:rPr lang="zh-TW" altLang="zh-TW" dirty="0"/>
              <a:t>流感、腸病毒、諾羅病毒等校園傳染病，請持續以肥皂勤洗手與做好健康自主管理工作，也請在晨掃時將上下窗戶開啟，</a:t>
            </a:r>
            <a:r>
              <a:rPr lang="zh-TW" altLang="zh-TW" dirty="0">
                <a:solidFill>
                  <a:srgbClr val="FF0000"/>
                </a:solidFill>
              </a:rPr>
              <a:t>保持教室內空氣的流通</a:t>
            </a:r>
            <a:r>
              <a:rPr lang="zh-TW" altLang="zh-TW" dirty="0"/>
              <a:t>。如同學確診為流感、水痘、腸病毒等傳染病，請老師協助填寫傳染病通報單。</a:t>
            </a:r>
          </a:p>
        </p:txBody>
      </p:sp>
    </p:spTree>
    <p:extLst>
      <p:ext uri="{BB962C8B-B14F-4D97-AF65-F5344CB8AC3E}">
        <p14:creationId xmlns:p14="http://schemas.microsoft.com/office/powerpoint/2010/main" val="3073816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a:solidFill>
                  <a:srgbClr val="0000FF"/>
                </a:solidFill>
              </a:rPr>
              <a:t>學務處</a:t>
            </a:r>
            <a:endParaRPr lang="zh-TW" altLang="en-US" b="1" dirty="0"/>
          </a:p>
        </p:txBody>
      </p:sp>
      <p:sp>
        <p:nvSpPr>
          <p:cNvPr id="3" name="內容版面配置區 2"/>
          <p:cNvSpPr>
            <a:spLocks noGrp="1"/>
          </p:cNvSpPr>
          <p:nvPr>
            <p:ph idx="1"/>
          </p:nvPr>
        </p:nvSpPr>
        <p:spPr/>
        <p:txBody>
          <a:bodyPr>
            <a:normAutofit/>
          </a:bodyPr>
          <a:lstStyle/>
          <a:p>
            <a:pPr marL="0" indent="0">
              <a:buNone/>
            </a:pPr>
            <a:r>
              <a:rPr lang="zh-TW" altLang="en-US" dirty="0">
                <a:solidFill>
                  <a:srgbClr val="00B050"/>
                </a:solidFill>
                <a:latin typeface="+mn-ea"/>
              </a:rPr>
              <a:t>衛生組</a:t>
            </a:r>
            <a:endParaRPr lang="en-US" altLang="zh-TW" dirty="0">
              <a:solidFill>
                <a:srgbClr val="00B050"/>
              </a:solidFill>
              <a:latin typeface="+mn-ea"/>
            </a:endParaRPr>
          </a:p>
          <a:p>
            <a:pPr marL="514350" indent="-514350">
              <a:buFont typeface="+mj-ea"/>
              <a:buAutoNum type="ea1ChtPeriod" startAt="2"/>
            </a:pPr>
            <a:r>
              <a:rPr lang="zh-TW" altLang="zh-TW" dirty="0"/>
              <a:t>衛生安全與健康促進</a:t>
            </a:r>
          </a:p>
          <a:p>
            <a:pPr lvl="1"/>
            <a:r>
              <a:rPr lang="zh-TW" altLang="en-US" dirty="0"/>
              <a:t>由於疫情尚未完全解除，本學期持續進行量溫監測（</a:t>
            </a:r>
            <a:r>
              <a:rPr lang="zh-TW" altLang="en-US" dirty="0">
                <a:solidFill>
                  <a:srgbClr val="FF0000"/>
                </a:solidFill>
              </a:rPr>
              <a:t>在家量溫、入校量溫，落實生病不上學</a:t>
            </a:r>
            <a:r>
              <a:rPr lang="zh-TW" altLang="en-US" dirty="0"/>
              <a:t>）</a:t>
            </a:r>
            <a:endParaRPr lang="en-US" altLang="zh-TW" dirty="0"/>
          </a:p>
          <a:p>
            <a:pPr lvl="1"/>
            <a:r>
              <a:rPr lang="zh-TW" altLang="en-US" dirty="0"/>
              <a:t>教育局要求在開學時進行</a:t>
            </a:r>
            <a:r>
              <a:rPr lang="zh-TW" altLang="en-US" dirty="0">
                <a:solidFill>
                  <a:srgbClr val="FF0000"/>
                </a:solidFill>
              </a:rPr>
              <a:t>旅遊史接觸史調查</a:t>
            </a:r>
            <a:r>
              <a:rPr lang="zh-TW" altLang="en-US" dirty="0"/>
              <a:t>，到時請導師督促學生填報</a:t>
            </a:r>
            <a:endParaRPr lang="en-US" altLang="zh-TW" dirty="0"/>
          </a:p>
          <a:p>
            <a:pPr lvl="1"/>
            <a:r>
              <a:rPr lang="zh-TW" altLang="en-US" dirty="0"/>
              <a:t>請導師在打掃時進行消毒、並宣導</a:t>
            </a:r>
            <a:r>
              <a:rPr lang="zh-TW" altLang="en-US" dirty="0">
                <a:solidFill>
                  <a:srgbClr val="FF0000"/>
                </a:solidFill>
              </a:rPr>
              <a:t>勤洗手、戴口罩、保持通風、保持社交距離</a:t>
            </a:r>
            <a:r>
              <a:rPr lang="zh-TW" altLang="en-US" dirty="0"/>
              <a:t>等措施。</a:t>
            </a:r>
            <a:endParaRPr lang="zh-TW" altLang="zh-TW" dirty="0"/>
          </a:p>
        </p:txBody>
      </p:sp>
    </p:spTree>
    <p:extLst>
      <p:ext uri="{BB962C8B-B14F-4D97-AF65-F5344CB8AC3E}">
        <p14:creationId xmlns:p14="http://schemas.microsoft.com/office/powerpoint/2010/main" val="4160386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a:solidFill>
                  <a:srgbClr val="0000FF"/>
                </a:solidFill>
              </a:rPr>
              <a:t>學務處</a:t>
            </a:r>
            <a:endParaRPr lang="zh-TW" altLang="en-US" b="1" dirty="0"/>
          </a:p>
        </p:txBody>
      </p:sp>
      <p:sp>
        <p:nvSpPr>
          <p:cNvPr id="3" name="內容版面配置區 2"/>
          <p:cNvSpPr>
            <a:spLocks noGrp="1"/>
          </p:cNvSpPr>
          <p:nvPr>
            <p:ph idx="1"/>
          </p:nvPr>
        </p:nvSpPr>
        <p:spPr/>
        <p:txBody>
          <a:bodyPr>
            <a:normAutofit/>
          </a:bodyPr>
          <a:lstStyle/>
          <a:p>
            <a:pPr marL="0" indent="0">
              <a:buNone/>
            </a:pPr>
            <a:r>
              <a:rPr lang="zh-TW" altLang="en-US" dirty="0">
                <a:solidFill>
                  <a:srgbClr val="00B050"/>
                </a:solidFill>
                <a:latin typeface="+mn-ea"/>
              </a:rPr>
              <a:t>衛生組</a:t>
            </a:r>
            <a:endParaRPr lang="en-US" altLang="zh-TW" dirty="0">
              <a:solidFill>
                <a:srgbClr val="00B050"/>
              </a:solidFill>
              <a:latin typeface="+mn-ea"/>
            </a:endParaRPr>
          </a:p>
          <a:p>
            <a:pPr marL="514350" indent="-514350">
              <a:buFont typeface="+mj-ea"/>
              <a:buAutoNum type="ea1ChtPeriod" startAt="3"/>
            </a:pPr>
            <a:r>
              <a:rPr lang="zh-TW" altLang="zh-TW" dirty="0"/>
              <a:t>衛生安全與健康促進</a:t>
            </a:r>
          </a:p>
          <a:p>
            <a:pPr lvl="1"/>
            <a:r>
              <a:rPr lang="en-US" altLang="zh-TW" dirty="0">
                <a:solidFill>
                  <a:srgbClr val="FF0000"/>
                </a:solidFill>
              </a:rPr>
              <a:t>11</a:t>
            </a:r>
            <a:r>
              <a:rPr lang="zh-TW" altLang="zh-TW" dirty="0">
                <a:solidFill>
                  <a:srgbClr val="FF0000"/>
                </a:solidFill>
              </a:rPr>
              <a:t>月</a:t>
            </a:r>
            <a:r>
              <a:rPr lang="zh-TW" altLang="en-US" dirty="0">
                <a:solidFill>
                  <a:srgbClr val="FF0000"/>
                </a:solidFill>
              </a:rPr>
              <a:t>５日</a:t>
            </a:r>
            <a:r>
              <a:rPr lang="en-US" altLang="zh-TW" dirty="0">
                <a:solidFill>
                  <a:srgbClr val="FF0000"/>
                </a:solidFill>
              </a:rPr>
              <a:t>(</a:t>
            </a:r>
            <a:r>
              <a:rPr lang="zh-TW" altLang="zh-TW" dirty="0">
                <a:solidFill>
                  <a:srgbClr val="FF0000"/>
                </a:solidFill>
              </a:rPr>
              <a:t>星期</a:t>
            </a:r>
            <a:r>
              <a:rPr lang="zh-TW" altLang="en-US" dirty="0">
                <a:solidFill>
                  <a:srgbClr val="FF0000"/>
                </a:solidFill>
              </a:rPr>
              <a:t>四</a:t>
            </a:r>
            <a:r>
              <a:rPr lang="en-US" altLang="zh-TW" dirty="0">
                <a:solidFill>
                  <a:srgbClr val="FF0000"/>
                </a:solidFill>
              </a:rPr>
              <a:t>)</a:t>
            </a:r>
            <a:r>
              <a:rPr lang="zh-TW" altLang="en-US" dirty="0">
                <a:solidFill>
                  <a:srgbClr val="FF0000"/>
                </a:solidFill>
              </a:rPr>
              <a:t>流感疫苗</a:t>
            </a:r>
            <a:endParaRPr lang="en-US" altLang="zh-TW" dirty="0"/>
          </a:p>
          <a:p>
            <a:pPr lvl="1"/>
            <a:r>
              <a:rPr lang="en-US" altLang="zh-TW" dirty="0">
                <a:solidFill>
                  <a:srgbClr val="FF0000"/>
                </a:solidFill>
              </a:rPr>
              <a:t>12</a:t>
            </a:r>
            <a:r>
              <a:rPr lang="zh-TW" altLang="en-US" dirty="0">
                <a:solidFill>
                  <a:srgbClr val="FF0000"/>
                </a:solidFill>
              </a:rPr>
              <a:t>月</a:t>
            </a:r>
            <a:r>
              <a:rPr lang="en-US" altLang="zh-TW" dirty="0">
                <a:solidFill>
                  <a:srgbClr val="FF0000"/>
                </a:solidFill>
              </a:rPr>
              <a:t>10</a:t>
            </a:r>
            <a:r>
              <a:rPr lang="zh-TW" altLang="en-US" dirty="0">
                <a:solidFill>
                  <a:srgbClr val="FF0000"/>
                </a:solidFill>
              </a:rPr>
              <a:t>日</a:t>
            </a:r>
            <a:r>
              <a:rPr lang="en-US" altLang="zh-TW" dirty="0">
                <a:solidFill>
                  <a:srgbClr val="FF0000"/>
                </a:solidFill>
              </a:rPr>
              <a:t>(</a:t>
            </a:r>
            <a:r>
              <a:rPr lang="zh-TW" altLang="en-US" dirty="0">
                <a:solidFill>
                  <a:srgbClr val="FF0000"/>
                </a:solidFill>
              </a:rPr>
              <a:t>星期四</a:t>
            </a:r>
            <a:r>
              <a:rPr lang="en-US" altLang="zh-TW" dirty="0">
                <a:solidFill>
                  <a:srgbClr val="FF0000"/>
                </a:solidFill>
              </a:rPr>
              <a:t>)</a:t>
            </a:r>
            <a:r>
              <a:rPr lang="zh-TW" altLang="en-US" dirty="0">
                <a:solidFill>
                  <a:srgbClr val="FF0000"/>
                </a:solidFill>
              </a:rPr>
              <a:t>人類乳突病毒疫苗。</a:t>
            </a:r>
            <a:endParaRPr lang="en-US" altLang="zh-TW" dirty="0">
              <a:solidFill>
                <a:srgbClr val="FF0000"/>
              </a:solidFill>
            </a:endParaRPr>
          </a:p>
          <a:p>
            <a:pPr marL="457200" lvl="1" indent="0">
              <a:buNone/>
            </a:pPr>
            <a:r>
              <a:rPr lang="zh-TW" altLang="zh-TW" dirty="0"/>
              <a:t>地點在自強樓五樓羽球館，屆時請該節課任課老師隨班督導。</a:t>
            </a:r>
            <a:endParaRPr lang="en-US" altLang="zh-TW" dirty="0"/>
          </a:p>
          <a:p>
            <a:pPr lvl="1"/>
            <a:r>
              <a:rPr lang="zh-TW" altLang="zh-TW" dirty="0"/>
              <a:t>本學期將在班會課舉辦愛滋病入班宣導，屆時請導師能隨班協助維持秩序，相關課程資料，當天由班長至學務處領取。</a:t>
            </a:r>
          </a:p>
        </p:txBody>
      </p:sp>
    </p:spTree>
    <p:extLst>
      <p:ext uri="{BB962C8B-B14F-4D97-AF65-F5344CB8AC3E}">
        <p14:creationId xmlns:p14="http://schemas.microsoft.com/office/powerpoint/2010/main" val="32545142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a:solidFill>
                  <a:srgbClr val="0000FF"/>
                </a:solidFill>
              </a:rPr>
              <a:t>學務處</a:t>
            </a:r>
            <a:endParaRPr lang="zh-TW" altLang="en-US" b="1" dirty="0"/>
          </a:p>
        </p:txBody>
      </p:sp>
      <p:sp>
        <p:nvSpPr>
          <p:cNvPr id="3" name="內容版面配置區 2"/>
          <p:cNvSpPr>
            <a:spLocks noGrp="1"/>
          </p:cNvSpPr>
          <p:nvPr>
            <p:ph idx="1"/>
          </p:nvPr>
        </p:nvSpPr>
        <p:spPr>
          <a:xfrm>
            <a:off x="457200" y="1600202"/>
            <a:ext cx="8229600" cy="4853133"/>
          </a:xfrm>
        </p:spPr>
        <p:txBody>
          <a:bodyPr>
            <a:normAutofit fontScale="85000" lnSpcReduction="20000"/>
          </a:bodyPr>
          <a:lstStyle/>
          <a:p>
            <a:pPr marL="0" indent="0">
              <a:buNone/>
            </a:pPr>
            <a:r>
              <a:rPr lang="zh-TW" altLang="en-US" dirty="0">
                <a:solidFill>
                  <a:srgbClr val="00B050"/>
                </a:solidFill>
                <a:latin typeface="+mn-ea"/>
              </a:rPr>
              <a:t>衛生組</a:t>
            </a:r>
            <a:endParaRPr lang="en-US" altLang="zh-TW" dirty="0">
              <a:solidFill>
                <a:srgbClr val="00B050"/>
              </a:solidFill>
              <a:latin typeface="+mn-ea"/>
            </a:endParaRPr>
          </a:p>
          <a:p>
            <a:pPr marL="514350" lvl="0" indent="-514350">
              <a:buFont typeface="+mj-ea"/>
              <a:buAutoNum type="ea1ChtPeriod" startAt="4"/>
            </a:pPr>
            <a:r>
              <a:rPr lang="zh-TW" altLang="zh-TW" dirty="0"/>
              <a:t>校園整潔與環境教育</a:t>
            </a:r>
          </a:p>
          <a:p>
            <a:pPr lvl="1"/>
            <a:r>
              <a:rPr lang="zh-TW" altLang="zh-TW" dirty="0"/>
              <a:t>請老師協助指導同學晨掃、中午掃區維護及下午打掃</a:t>
            </a:r>
            <a:r>
              <a:rPr lang="zh-TW" altLang="en-US" dirty="0"/>
              <a:t>相關</a:t>
            </a:r>
            <a:r>
              <a:rPr lang="zh-TW" altLang="zh-TW" dirty="0"/>
              <a:t>工作，</a:t>
            </a:r>
            <a:r>
              <a:rPr lang="en-US" altLang="zh-TW" dirty="0"/>
              <a:t>9</a:t>
            </a:r>
            <a:r>
              <a:rPr lang="zh-TW" altLang="zh-TW" dirty="0"/>
              <a:t>年級</a:t>
            </a:r>
            <a:r>
              <a:rPr lang="zh-TW" altLang="en-US" dirty="0"/>
              <a:t>班級如</a:t>
            </a:r>
            <a:r>
              <a:rPr lang="zh-TW" altLang="zh-TW" dirty="0"/>
              <a:t>有</a:t>
            </a:r>
            <a:r>
              <a:rPr lang="zh-TW" altLang="en-US" dirty="0"/>
              <a:t>安排</a:t>
            </a:r>
            <a:r>
              <a:rPr lang="zh-TW" altLang="zh-TW" dirty="0"/>
              <a:t>晨考</a:t>
            </a:r>
            <a:r>
              <a:rPr lang="zh-TW" altLang="en-US" dirty="0"/>
              <a:t>複習</a:t>
            </a:r>
            <a:r>
              <a:rPr lang="zh-TW" altLang="zh-TW" dirty="0"/>
              <a:t>，請</a:t>
            </a:r>
            <a:r>
              <a:rPr lang="zh-TW" altLang="en-US" dirty="0"/>
              <a:t>能</a:t>
            </a:r>
            <a:r>
              <a:rPr lang="zh-TW" altLang="zh-TW" dirty="0"/>
              <a:t>提早進行晨掃</a:t>
            </a:r>
            <a:r>
              <a:rPr lang="zh-TW" altLang="en-US" dirty="0"/>
              <a:t>活動</a:t>
            </a:r>
            <a:r>
              <a:rPr lang="zh-TW" altLang="zh-TW" dirty="0"/>
              <a:t>。</a:t>
            </a:r>
          </a:p>
          <a:p>
            <a:pPr lvl="1"/>
            <a:r>
              <a:rPr lang="en-US" altLang="zh-TW" dirty="0">
                <a:solidFill>
                  <a:srgbClr val="FF0000"/>
                </a:solidFill>
              </a:rPr>
              <a:t>9</a:t>
            </a:r>
            <a:r>
              <a:rPr lang="zh-TW" altLang="zh-TW" dirty="0">
                <a:solidFill>
                  <a:srgbClr val="FF0000"/>
                </a:solidFill>
              </a:rPr>
              <a:t>月</a:t>
            </a:r>
            <a:r>
              <a:rPr lang="en-US" altLang="zh-TW" dirty="0">
                <a:solidFill>
                  <a:srgbClr val="FF0000"/>
                </a:solidFill>
              </a:rPr>
              <a:t>14</a:t>
            </a:r>
            <a:r>
              <a:rPr lang="zh-TW" altLang="zh-TW" dirty="0">
                <a:solidFill>
                  <a:srgbClr val="FF0000"/>
                </a:solidFill>
              </a:rPr>
              <a:t>日</a:t>
            </a:r>
            <a:r>
              <a:rPr lang="en-US" altLang="zh-TW" dirty="0">
                <a:solidFill>
                  <a:srgbClr val="FF0000"/>
                </a:solidFill>
              </a:rPr>
              <a:t>(</a:t>
            </a:r>
            <a:r>
              <a:rPr lang="zh-TW" altLang="zh-TW" dirty="0">
                <a:solidFill>
                  <a:srgbClr val="FF0000"/>
                </a:solidFill>
              </a:rPr>
              <a:t>星期一</a:t>
            </a:r>
            <a:r>
              <a:rPr lang="en-US" altLang="zh-TW" dirty="0">
                <a:solidFill>
                  <a:srgbClr val="FF0000"/>
                </a:solidFill>
              </a:rPr>
              <a:t>)</a:t>
            </a:r>
            <a:r>
              <a:rPr lang="zh-TW" altLang="zh-TW" dirty="0"/>
              <a:t>起開始進行本學期整潔競賽，本學期資源回收及倒垃圾時間如下</a:t>
            </a:r>
            <a:r>
              <a:rPr lang="en-US" altLang="zh-TW" dirty="0"/>
              <a:t>:</a:t>
            </a:r>
            <a:endParaRPr lang="zh-TW" altLang="zh-TW" dirty="0"/>
          </a:p>
          <a:p>
            <a:pPr lvl="2"/>
            <a:r>
              <a:rPr lang="zh-TW" altLang="zh-TW" dirty="0"/>
              <a:t>倒垃圾</a:t>
            </a:r>
            <a:r>
              <a:rPr lang="zh-TW" altLang="en-US" dirty="0"/>
              <a:t>與資源回收</a:t>
            </a:r>
            <a:r>
              <a:rPr lang="zh-TW" altLang="zh-TW" dirty="0"/>
              <a:t>時間</a:t>
            </a:r>
            <a:r>
              <a:rPr lang="en-US" altLang="zh-TW" dirty="0"/>
              <a:t>:</a:t>
            </a:r>
            <a:r>
              <a:rPr lang="zh-TW" altLang="zh-TW" dirty="0"/>
              <a:t>每日上、下午打掃時間</a:t>
            </a:r>
          </a:p>
          <a:p>
            <a:pPr lvl="2"/>
            <a:r>
              <a:rPr lang="zh-TW" altLang="zh-TW" dirty="0"/>
              <a:t>每月月初各班領取</a:t>
            </a:r>
            <a:r>
              <a:rPr lang="en-US" altLang="zh-TW" dirty="0"/>
              <a:t>33</a:t>
            </a:r>
            <a:r>
              <a:rPr lang="zh-TW" altLang="zh-TW" dirty="0"/>
              <a:t>公升專用垃圾袋</a:t>
            </a:r>
            <a:r>
              <a:rPr lang="en-US" altLang="zh-TW" dirty="0"/>
              <a:t>1</a:t>
            </a:r>
            <a:r>
              <a:rPr lang="zh-TW" altLang="zh-TW" dirty="0"/>
              <a:t>個，供內掃區專用，班級若不敷使用，請自行購買新北市專用垃圾袋，倒垃圾時，請在垃圾袋外表用黑色麥克筆清楚寫上班級</a:t>
            </a:r>
            <a:r>
              <a:rPr lang="zh-TW" altLang="en-US" dirty="0"/>
              <a:t>，</a:t>
            </a:r>
            <a:r>
              <a:rPr lang="zh-TW" altLang="zh-TW" dirty="0"/>
              <a:t>以</a:t>
            </a:r>
            <a:r>
              <a:rPr lang="zh-TW" altLang="en-US" dirty="0"/>
              <a:t>利登記班級倒垃圾狀況</a:t>
            </a:r>
            <a:r>
              <a:rPr lang="zh-TW" altLang="zh-TW" dirty="0"/>
              <a:t>。</a:t>
            </a:r>
          </a:p>
          <a:p>
            <a:pPr lvl="1"/>
            <a:r>
              <a:rPr lang="zh-TW" altLang="zh-TW" dirty="0"/>
              <a:t>各班外掃區已公告校網，若有掃具不夠或需更換，請衛生股長可利用第一週中午</a:t>
            </a:r>
            <a:r>
              <a:rPr lang="en-US" altLang="zh-TW" dirty="0"/>
              <a:t>12:35~13:00</a:t>
            </a:r>
            <a:r>
              <a:rPr lang="zh-TW" altLang="zh-TW" dirty="0"/>
              <a:t>至自強樓一樓資</a:t>
            </a:r>
            <a:r>
              <a:rPr lang="zh-TW" altLang="en-US" dirty="0"/>
              <a:t>收場</a:t>
            </a:r>
            <a:r>
              <a:rPr lang="zh-TW" altLang="zh-TW" dirty="0"/>
              <a:t>進行補領及更換。</a:t>
            </a:r>
          </a:p>
        </p:txBody>
      </p:sp>
    </p:spTree>
    <p:extLst>
      <p:ext uri="{BB962C8B-B14F-4D97-AF65-F5344CB8AC3E}">
        <p14:creationId xmlns:p14="http://schemas.microsoft.com/office/powerpoint/2010/main" val="39605137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a:solidFill>
                  <a:srgbClr val="0000FF"/>
                </a:solidFill>
              </a:rPr>
              <a:t>學務處</a:t>
            </a:r>
            <a:endParaRPr lang="zh-TW" altLang="en-US" b="1" dirty="0"/>
          </a:p>
        </p:txBody>
      </p:sp>
      <p:sp>
        <p:nvSpPr>
          <p:cNvPr id="3" name="內容版面配置區 2"/>
          <p:cNvSpPr>
            <a:spLocks noGrp="1"/>
          </p:cNvSpPr>
          <p:nvPr>
            <p:ph idx="1"/>
          </p:nvPr>
        </p:nvSpPr>
        <p:spPr/>
        <p:txBody>
          <a:bodyPr>
            <a:normAutofit/>
          </a:bodyPr>
          <a:lstStyle/>
          <a:p>
            <a:pPr marL="0" indent="0">
              <a:buNone/>
            </a:pPr>
            <a:r>
              <a:rPr lang="zh-TW" altLang="en-US" dirty="0">
                <a:solidFill>
                  <a:srgbClr val="00B050"/>
                </a:solidFill>
                <a:latin typeface="+mn-ea"/>
              </a:rPr>
              <a:t>衛生組</a:t>
            </a:r>
            <a:endParaRPr lang="en-US" altLang="zh-TW" dirty="0">
              <a:solidFill>
                <a:srgbClr val="00B050"/>
              </a:solidFill>
              <a:latin typeface="+mn-ea"/>
            </a:endParaRPr>
          </a:p>
          <a:p>
            <a:pPr marL="514350" lvl="0" indent="-514350">
              <a:buFont typeface="+mj-ea"/>
              <a:buAutoNum type="ea1ChtPeriod" startAt="5"/>
            </a:pPr>
            <a:r>
              <a:rPr lang="zh-TW" altLang="zh-TW" dirty="0">
                <a:latin typeface="+mj-ea"/>
                <a:ea typeface="+mj-ea"/>
              </a:rPr>
              <a:t>校園整潔與環境教育</a:t>
            </a:r>
          </a:p>
          <a:p>
            <a:pPr lvl="1"/>
            <a:r>
              <a:rPr lang="zh-TW" altLang="zh-TW" dirty="0">
                <a:latin typeface="+mj-ea"/>
                <a:ea typeface="+mj-ea"/>
              </a:rPr>
              <a:t>本學期</a:t>
            </a:r>
            <a:r>
              <a:rPr lang="zh-TW" altLang="en-US" dirty="0">
                <a:latin typeface="+mj-ea"/>
                <a:ea typeface="+mj-ea"/>
              </a:rPr>
              <a:t>更換</a:t>
            </a:r>
            <a:r>
              <a:rPr lang="zh-TW" altLang="zh-TW" dirty="0">
                <a:latin typeface="+mj-ea"/>
                <a:ea typeface="+mj-ea"/>
              </a:rPr>
              <a:t>掃具</a:t>
            </a:r>
            <a:r>
              <a:rPr lang="zh-TW" altLang="en-US" dirty="0">
                <a:latin typeface="+mj-ea"/>
                <a:ea typeface="+mj-ea"/>
              </a:rPr>
              <a:t>或領取清潔用品</a:t>
            </a:r>
            <a:r>
              <a:rPr lang="zh-TW" altLang="zh-TW" dirty="0">
                <a:latin typeface="+mj-ea"/>
                <a:ea typeface="+mj-ea"/>
              </a:rPr>
              <a:t>時間為每週二</a:t>
            </a:r>
            <a:r>
              <a:rPr lang="en-US" altLang="zh-TW" dirty="0">
                <a:latin typeface="+mj-ea"/>
                <a:ea typeface="+mj-ea"/>
              </a:rPr>
              <a:t>12:35~12:50</a:t>
            </a:r>
            <a:r>
              <a:rPr lang="zh-TW" altLang="zh-TW" dirty="0">
                <a:latin typeface="+mj-ea"/>
                <a:ea typeface="+mj-ea"/>
              </a:rPr>
              <a:t>，</a:t>
            </a:r>
            <a:r>
              <a:rPr lang="zh-TW" altLang="en-US" dirty="0">
                <a:latin typeface="+mj-ea"/>
                <a:ea typeface="+mj-ea"/>
              </a:rPr>
              <a:t>不當使用或</a:t>
            </a:r>
            <a:r>
              <a:rPr lang="zh-TW" altLang="zh-TW" dirty="0">
                <a:latin typeface="+mj-ea"/>
                <a:ea typeface="+mj-ea"/>
              </a:rPr>
              <a:t>人為破壞</a:t>
            </a:r>
            <a:r>
              <a:rPr lang="zh-TW" altLang="en-US" dirty="0">
                <a:latin typeface="+mj-ea"/>
                <a:ea typeface="+mj-ea"/>
              </a:rPr>
              <a:t>，同學需照價</a:t>
            </a:r>
            <a:r>
              <a:rPr lang="zh-TW" altLang="zh-TW" dirty="0">
                <a:latin typeface="+mj-ea"/>
                <a:ea typeface="+mj-ea"/>
              </a:rPr>
              <a:t>賠償。</a:t>
            </a:r>
          </a:p>
          <a:p>
            <a:pPr lvl="1"/>
            <a:r>
              <a:rPr lang="zh-TW" altLang="zh-TW" dirty="0">
                <a:latin typeface="+mj-ea"/>
                <a:ea typeface="+mj-ea"/>
              </a:rPr>
              <a:t>依據環教法第</a:t>
            </a:r>
            <a:r>
              <a:rPr lang="en-US" altLang="zh-TW" dirty="0">
                <a:latin typeface="+mj-ea"/>
                <a:ea typeface="+mj-ea"/>
              </a:rPr>
              <a:t>19</a:t>
            </a:r>
            <a:r>
              <a:rPr lang="zh-TW" altLang="zh-TW" dirty="0">
                <a:latin typeface="+mj-ea"/>
                <a:ea typeface="+mj-ea"/>
              </a:rPr>
              <a:t>條規定「</a:t>
            </a:r>
            <a:r>
              <a:rPr lang="zh-TW" altLang="zh-TW" dirty="0">
                <a:solidFill>
                  <a:srgbClr val="FF0000"/>
                </a:solidFill>
                <a:latin typeface="+mj-ea"/>
                <a:ea typeface="+mj-ea"/>
              </a:rPr>
              <a:t>教職員工及學生於每年</a:t>
            </a:r>
            <a:r>
              <a:rPr lang="en-US" altLang="zh-TW" dirty="0">
                <a:solidFill>
                  <a:srgbClr val="FF0000"/>
                </a:solidFill>
                <a:latin typeface="+mj-ea"/>
                <a:ea typeface="+mj-ea"/>
              </a:rPr>
              <a:t>12</a:t>
            </a:r>
            <a:r>
              <a:rPr lang="zh-TW" altLang="zh-TW" dirty="0">
                <a:solidFill>
                  <a:srgbClr val="FF0000"/>
                </a:solidFill>
                <a:latin typeface="+mj-ea"/>
                <a:ea typeface="+mj-ea"/>
              </a:rPr>
              <a:t>月</a:t>
            </a:r>
            <a:r>
              <a:rPr lang="en-US" altLang="zh-TW" dirty="0">
                <a:solidFill>
                  <a:srgbClr val="FF0000"/>
                </a:solidFill>
                <a:latin typeface="+mj-ea"/>
                <a:ea typeface="+mj-ea"/>
              </a:rPr>
              <a:t>31</a:t>
            </a:r>
            <a:r>
              <a:rPr lang="zh-TW" altLang="zh-TW" dirty="0">
                <a:solidFill>
                  <a:srgbClr val="FF0000"/>
                </a:solidFill>
                <a:latin typeface="+mj-ea"/>
                <a:ea typeface="+mj-ea"/>
              </a:rPr>
              <a:t>日前須參加</a:t>
            </a:r>
            <a:r>
              <a:rPr lang="en-US" altLang="zh-TW" dirty="0">
                <a:solidFill>
                  <a:srgbClr val="FF0000"/>
                </a:solidFill>
                <a:latin typeface="+mj-ea"/>
                <a:ea typeface="+mj-ea"/>
              </a:rPr>
              <a:t>4</a:t>
            </a:r>
            <a:r>
              <a:rPr lang="zh-TW" altLang="zh-TW" dirty="0">
                <a:solidFill>
                  <a:srgbClr val="FF0000"/>
                </a:solidFill>
                <a:latin typeface="+mj-ea"/>
                <a:ea typeface="+mj-ea"/>
              </a:rPr>
              <a:t>小時環境教育</a:t>
            </a:r>
            <a:r>
              <a:rPr lang="zh-TW" altLang="zh-TW" dirty="0">
                <a:latin typeface="+mj-ea"/>
                <a:ea typeface="+mj-ea"/>
              </a:rPr>
              <a:t>」，請教職員工務必提前規劃</a:t>
            </a:r>
            <a:r>
              <a:rPr lang="zh-TW" altLang="zh-TW" dirty="0"/>
              <a:t>。</a:t>
            </a:r>
          </a:p>
        </p:txBody>
      </p:sp>
    </p:spTree>
    <p:extLst>
      <p:ext uri="{BB962C8B-B14F-4D97-AF65-F5344CB8AC3E}">
        <p14:creationId xmlns:p14="http://schemas.microsoft.com/office/powerpoint/2010/main" val="20720992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a:solidFill>
                  <a:srgbClr val="0000FF"/>
                </a:solidFill>
              </a:rPr>
              <a:t>學務處</a:t>
            </a:r>
            <a:endParaRPr lang="zh-TW" altLang="en-US" b="1" dirty="0"/>
          </a:p>
        </p:txBody>
      </p:sp>
      <p:sp>
        <p:nvSpPr>
          <p:cNvPr id="3" name="內容版面配置區 2"/>
          <p:cNvSpPr>
            <a:spLocks noGrp="1"/>
          </p:cNvSpPr>
          <p:nvPr>
            <p:ph idx="1"/>
          </p:nvPr>
        </p:nvSpPr>
        <p:spPr/>
        <p:txBody>
          <a:bodyPr>
            <a:normAutofit fontScale="92500" lnSpcReduction="10000"/>
          </a:bodyPr>
          <a:lstStyle/>
          <a:p>
            <a:pPr marL="0" indent="0">
              <a:buNone/>
            </a:pPr>
            <a:r>
              <a:rPr lang="zh-TW" altLang="en-US" dirty="0">
                <a:solidFill>
                  <a:srgbClr val="00B050"/>
                </a:solidFill>
                <a:latin typeface="+mn-ea"/>
              </a:rPr>
              <a:t>衛生組</a:t>
            </a:r>
            <a:endParaRPr lang="en-US" altLang="zh-TW" dirty="0">
              <a:solidFill>
                <a:srgbClr val="00B050"/>
              </a:solidFill>
              <a:latin typeface="+mn-ea"/>
            </a:endParaRPr>
          </a:p>
          <a:p>
            <a:pPr marL="514350" lvl="0" indent="-514350">
              <a:buFont typeface="+mj-ea"/>
              <a:buAutoNum type="ea1ChtPeriod" startAt="6"/>
            </a:pPr>
            <a:r>
              <a:rPr lang="zh-TW" altLang="zh-TW" dirty="0">
                <a:latin typeface="+mj-ea"/>
                <a:ea typeface="+mj-ea"/>
              </a:rPr>
              <a:t>中央餐廚與校園食品</a:t>
            </a:r>
          </a:p>
          <a:p>
            <a:pPr lvl="1"/>
            <a:r>
              <a:rPr lang="zh-TW" altLang="zh-TW" dirty="0">
                <a:latin typeface="+mj-ea"/>
                <a:ea typeface="+mj-ea"/>
              </a:rPr>
              <a:t>中午午餐時間</a:t>
            </a:r>
            <a:r>
              <a:rPr lang="en-US" altLang="zh-TW" dirty="0">
                <a:latin typeface="+mj-ea"/>
                <a:ea typeface="+mj-ea"/>
              </a:rPr>
              <a:t>(12:00~12:25)</a:t>
            </a:r>
            <a:r>
              <a:rPr lang="zh-TW" altLang="zh-TW" dirty="0">
                <a:latin typeface="+mj-ea"/>
                <a:ea typeface="+mj-ea"/>
              </a:rPr>
              <a:t>用餐地點為各班教室內，請老師協助檢視同學盛取飯菜與用餐的狀況，如有剩餘的水果，請同學帶回家，勿放置教室，</a:t>
            </a:r>
            <a:r>
              <a:rPr lang="zh-TW" altLang="en-US" dirty="0">
                <a:latin typeface="+mj-ea"/>
                <a:ea typeface="+mj-ea"/>
              </a:rPr>
              <a:t>避免</a:t>
            </a:r>
            <a:r>
              <a:rPr lang="zh-TW" altLang="zh-TW" dirty="0">
                <a:latin typeface="+mj-ea"/>
                <a:ea typeface="+mj-ea"/>
              </a:rPr>
              <a:t>造成蚊蟲孳生或發出惡臭。</a:t>
            </a:r>
          </a:p>
          <a:p>
            <a:pPr lvl="1"/>
            <a:r>
              <a:rPr lang="zh-TW" altLang="zh-TW" dirty="0">
                <a:latin typeface="+mj-ea"/>
                <a:ea typeface="+mj-ea"/>
              </a:rPr>
              <a:t>請同學於</a:t>
            </a:r>
            <a:r>
              <a:rPr lang="en-US" altLang="zh-TW" dirty="0">
                <a:latin typeface="+mj-ea"/>
                <a:ea typeface="+mj-ea"/>
              </a:rPr>
              <a:t>12:25~12:35</a:t>
            </a:r>
            <a:r>
              <a:rPr lang="zh-TW" altLang="zh-TW" dirty="0">
                <a:latin typeface="+mj-ea"/>
                <a:ea typeface="+mj-ea"/>
              </a:rPr>
              <a:t>將午餐剩餘的食材送至大門口交給餐廚公司人員回收，由於回收的剩菜剩飯將作為養豬廚餘，請同學不要將衛生紙、橡皮筋、塑膠製品等不可食用的垃圾丟入餐盒中，避免造成豬隻誤食。</a:t>
            </a:r>
          </a:p>
        </p:txBody>
      </p:sp>
    </p:spTree>
    <p:extLst>
      <p:ext uri="{BB962C8B-B14F-4D97-AF65-F5344CB8AC3E}">
        <p14:creationId xmlns:p14="http://schemas.microsoft.com/office/powerpoint/2010/main" val="34754110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a:solidFill>
                  <a:srgbClr val="0000FF"/>
                </a:solidFill>
              </a:rPr>
              <a:t>學務處</a:t>
            </a:r>
            <a:endParaRPr lang="zh-TW" altLang="en-US" b="1" dirty="0"/>
          </a:p>
        </p:txBody>
      </p:sp>
      <p:sp>
        <p:nvSpPr>
          <p:cNvPr id="3" name="內容版面配置區 2"/>
          <p:cNvSpPr>
            <a:spLocks noGrp="1"/>
          </p:cNvSpPr>
          <p:nvPr>
            <p:ph idx="1"/>
          </p:nvPr>
        </p:nvSpPr>
        <p:spPr/>
        <p:txBody>
          <a:bodyPr>
            <a:normAutofit fontScale="92500" lnSpcReduction="10000"/>
          </a:bodyPr>
          <a:lstStyle/>
          <a:p>
            <a:pPr marL="0" indent="0">
              <a:buNone/>
            </a:pPr>
            <a:r>
              <a:rPr lang="zh-TW" altLang="en-US" dirty="0">
                <a:solidFill>
                  <a:srgbClr val="00B050"/>
                </a:solidFill>
                <a:latin typeface="+mn-ea"/>
              </a:rPr>
              <a:t>衛生組</a:t>
            </a:r>
            <a:endParaRPr lang="en-US" altLang="zh-TW" dirty="0">
              <a:solidFill>
                <a:srgbClr val="00B050"/>
              </a:solidFill>
              <a:latin typeface="+mn-ea"/>
            </a:endParaRPr>
          </a:p>
          <a:p>
            <a:pPr marL="514350" lvl="0" indent="-514350">
              <a:buFont typeface="+mj-ea"/>
              <a:buAutoNum type="ea1ChtPeriod" startAt="7"/>
            </a:pPr>
            <a:r>
              <a:rPr lang="zh-TW" altLang="zh-TW" dirty="0"/>
              <a:t>中央餐廚與校園食品</a:t>
            </a:r>
          </a:p>
          <a:p>
            <a:pPr lvl="1"/>
            <a:r>
              <a:rPr lang="zh-TW" altLang="zh-TW" dirty="0"/>
              <a:t>為避免發生食物中毒及維護學生飲食健康，杜絕垃圾食物進入校園，嚴禁同學私自訂購飲料</a:t>
            </a:r>
            <a:r>
              <a:rPr lang="zh-TW" altLang="en-US" dirty="0"/>
              <a:t>、點心</a:t>
            </a:r>
            <a:r>
              <a:rPr lang="zh-TW" altLang="zh-TW" dirty="0"/>
              <a:t>等</a:t>
            </a:r>
            <a:r>
              <a:rPr lang="zh-TW" altLang="en-US" dirty="0"/>
              <a:t>等</a:t>
            </a:r>
            <a:r>
              <a:rPr lang="zh-TW" altLang="zh-TW" dirty="0"/>
              <a:t>外食。</a:t>
            </a:r>
          </a:p>
          <a:p>
            <a:pPr lvl="1"/>
            <a:r>
              <a:rPr lang="zh-TW" altLang="zh-TW" dirty="0"/>
              <a:t>合作社在下列時間不營業，請老師提醒同學在以下時間不要前往合作社</a:t>
            </a:r>
            <a:r>
              <a:rPr lang="en-US" altLang="zh-TW" dirty="0"/>
              <a:t>:</a:t>
            </a:r>
            <a:endParaRPr lang="zh-TW" altLang="zh-TW" dirty="0"/>
          </a:p>
          <a:p>
            <a:pPr lvl="2"/>
            <a:r>
              <a:rPr lang="zh-TW" altLang="zh-TW" dirty="0">
                <a:solidFill>
                  <a:srgbClr val="FF0000"/>
                </a:solidFill>
              </a:rPr>
              <a:t>晨掃</a:t>
            </a:r>
            <a:r>
              <a:rPr lang="en-US" altLang="zh-TW" dirty="0">
                <a:solidFill>
                  <a:srgbClr val="FF0000"/>
                </a:solidFill>
              </a:rPr>
              <a:t>(7:45~08:00)</a:t>
            </a:r>
            <a:r>
              <a:rPr lang="zh-TW" altLang="zh-TW" dirty="0">
                <a:solidFill>
                  <a:srgbClr val="FF0000"/>
                </a:solidFill>
              </a:rPr>
              <a:t>與導師時間</a:t>
            </a:r>
          </a:p>
          <a:p>
            <a:pPr lvl="2"/>
            <a:r>
              <a:rPr lang="zh-TW" altLang="zh-TW" dirty="0">
                <a:solidFill>
                  <a:srgbClr val="FF0000"/>
                </a:solidFill>
              </a:rPr>
              <a:t>上課時間</a:t>
            </a:r>
          </a:p>
          <a:p>
            <a:pPr lvl="2"/>
            <a:r>
              <a:rPr lang="zh-TW" altLang="zh-TW" dirty="0">
                <a:solidFill>
                  <a:srgbClr val="FF0000"/>
                </a:solidFill>
              </a:rPr>
              <a:t>午餐</a:t>
            </a:r>
            <a:r>
              <a:rPr lang="en-US" altLang="zh-TW" dirty="0">
                <a:solidFill>
                  <a:srgbClr val="FF0000"/>
                </a:solidFill>
              </a:rPr>
              <a:t>(12:10~12:25)</a:t>
            </a:r>
            <a:r>
              <a:rPr lang="zh-TW" altLang="zh-TW" dirty="0">
                <a:solidFill>
                  <a:srgbClr val="FF0000"/>
                </a:solidFill>
              </a:rPr>
              <a:t>與午休</a:t>
            </a:r>
          </a:p>
          <a:p>
            <a:pPr lvl="2"/>
            <a:r>
              <a:rPr lang="zh-TW" altLang="zh-TW" dirty="0">
                <a:solidFill>
                  <a:srgbClr val="FF0000"/>
                </a:solidFill>
              </a:rPr>
              <a:t>下午打掃時間</a:t>
            </a:r>
            <a:r>
              <a:rPr lang="en-US" altLang="zh-TW" dirty="0">
                <a:solidFill>
                  <a:srgbClr val="FF0000"/>
                </a:solidFill>
              </a:rPr>
              <a:t>(14:55~15:05)</a:t>
            </a:r>
            <a:endParaRPr lang="zh-TW" altLang="zh-TW" dirty="0">
              <a:solidFill>
                <a:srgbClr val="FF0000"/>
              </a:solidFill>
            </a:endParaRPr>
          </a:p>
        </p:txBody>
      </p:sp>
    </p:spTree>
    <p:extLst>
      <p:ext uri="{BB962C8B-B14F-4D97-AF65-F5344CB8AC3E}">
        <p14:creationId xmlns:p14="http://schemas.microsoft.com/office/powerpoint/2010/main" val="24424039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r>
              <a:rPr lang="zh-TW" altLang="en-US" b="1" dirty="0">
                <a:solidFill>
                  <a:srgbClr val="0000FF"/>
                </a:solidFill>
              </a:rPr>
              <a:t>總</a:t>
            </a:r>
            <a:r>
              <a:rPr lang="zh-TW" altLang="zh-TW" b="1" dirty="0">
                <a:solidFill>
                  <a:srgbClr val="0000FF"/>
                </a:solidFill>
              </a:rPr>
              <a:t>務處</a:t>
            </a:r>
            <a:endParaRPr lang="zh-TW" altLang="en-US" b="1" dirty="0">
              <a:solidFill>
                <a:srgbClr val="0000FF"/>
              </a:solidFill>
            </a:endParaRPr>
          </a:p>
        </p:txBody>
      </p:sp>
      <p:sp>
        <p:nvSpPr>
          <p:cNvPr id="2" name="內容版面配置區 1"/>
          <p:cNvSpPr>
            <a:spLocks noGrp="1"/>
          </p:cNvSpPr>
          <p:nvPr>
            <p:ph idx="1"/>
          </p:nvPr>
        </p:nvSpPr>
        <p:spPr>
          <a:xfrm>
            <a:off x="611560" y="1600200"/>
            <a:ext cx="8064896" cy="5141168"/>
          </a:xfrm>
        </p:spPr>
        <p:txBody>
          <a:bodyPr>
            <a:normAutofit/>
          </a:bodyPr>
          <a:lstStyle/>
          <a:p>
            <a:pPr marL="514350" indent="-514350">
              <a:buFont typeface="+mj-ea"/>
              <a:buAutoNum type="ea1ChtPeriod"/>
            </a:pPr>
            <a:r>
              <a:rPr lang="zh-TW" altLang="en-US" dirty="0">
                <a:latin typeface="+mn-ea"/>
              </a:rPr>
              <a:t>本校三和樓</a:t>
            </a:r>
            <a:r>
              <a:rPr lang="zh-TW" altLang="en-US" dirty="0">
                <a:solidFill>
                  <a:srgbClr val="FF0000"/>
                </a:solidFill>
                <a:latin typeface="+mn-ea"/>
              </a:rPr>
              <a:t>結構補強工程</a:t>
            </a:r>
            <a:r>
              <a:rPr lang="zh-TW" altLang="en-US" dirty="0">
                <a:latin typeface="+mn-ea"/>
              </a:rPr>
              <a:t>預計於</a:t>
            </a:r>
            <a:r>
              <a:rPr lang="en-US" altLang="zh-TW" dirty="0">
                <a:latin typeface="+mn-ea"/>
              </a:rPr>
              <a:t>110</a:t>
            </a:r>
            <a:r>
              <a:rPr lang="zh-TW" altLang="en-US" dirty="0">
                <a:latin typeface="+mn-ea"/>
              </a:rPr>
              <a:t>年</a:t>
            </a:r>
            <a:r>
              <a:rPr lang="en-US" altLang="zh-TW" dirty="0">
                <a:latin typeface="+mn-ea"/>
              </a:rPr>
              <a:t>6</a:t>
            </a:r>
            <a:r>
              <a:rPr lang="zh-TW" altLang="en-US" dirty="0">
                <a:latin typeface="+mn-ea"/>
              </a:rPr>
              <a:t>月中旬開工，施工方式由</a:t>
            </a:r>
            <a:r>
              <a:rPr lang="en-US" altLang="zh-TW" dirty="0">
                <a:solidFill>
                  <a:srgbClr val="FF0000"/>
                </a:solidFill>
                <a:latin typeface="+mn-ea"/>
              </a:rPr>
              <a:t>B1</a:t>
            </a:r>
            <a:r>
              <a:rPr lang="zh-TW" altLang="en-US" dirty="0">
                <a:solidFill>
                  <a:srgbClr val="FF0000"/>
                </a:solidFill>
                <a:latin typeface="+mn-ea"/>
              </a:rPr>
              <a:t>至</a:t>
            </a:r>
            <a:r>
              <a:rPr lang="en-US" altLang="zh-TW" dirty="0">
                <a:solidFill>
                  <a:srgbClr val="FF0000"/>
                </a:solidFill>
                <a:latin typeface="+mn-ea"/>
              </a:rPr>
              <a:t>4</a:t>
            </a:r>
            <a:r>
              <a:rPr lang="zh-TW" altLang="en-US" dirty="0">
                <a:solidFill>
                  <a:srgbClr val="FF0000"/>
                </a:solidFill>
                <a:latin typeface="+mn-ea"/>
              </a:rPr>
              <a:t>樓</a:t>
            </a:r>
            <a:r>
              <a:rPr lang="zh-TW" altLang="en-US" dirty="0">
                <a:latin typeface="+mn-ea"/>
              </a:rPr>
              <a:t>進行擴柱，勢必影響同仁停車及專任辦公室之使用，相關因應措施將於研議後公告。</a:t>
            </a:r>
          </a:p>
          <a:p>
            <a:pPr marL="514350" indent="-514350">
              <a:buFont typeface="+mj-ea"/>
              <a:buAutoNum type="ea1ChtPeriod"/>
            </a:pPr>
            <a:r>
              <a:rPr lang="en-US" altLang="zh-TW" dirty="0">
                <a:latin typeface="+mn-ea"/>
              </a:rPr>
              <a:t>7</a:t>
            </a:r>
            <a:r>
              <a:rPr lang="zh-TW" altLang="en-US" dirty="0">
                <a:latin typeface="+mn-ea"/>
              </a:rPr>
              <a:t>、</a:t>
            </a:r>
            <a:r>
              <a:rPr lang="en-US" altLang="zh-TW" dirty="0">
                <a:latin typeface="+mn-ea"/>
              </a:rPr>
              <a:t>8</a:t>
            </a:r>
            <a:r>
              <a:rPr lang="zh-TW" altLang="en-US" dirty="0">
                <a:latin typeface="+mn-ea"/>
              </a:rPr>
              <a:t>年級</a:t>
            </a:r>
            <a:r>
              <a:rPr lang="zh-TW" altLang="en-US" dirty="0">
                <a:solidFill>
                  <a:srgbClr val="FF0000"/>
                </a:solidFill>
                <a:latin typeface="+mn-ea"/>
              </a:rPr>
              <a:t>教室冷氣</a:t>
            </a:r>
            <a:r>
              <a:rPr lang="zh-TW" altLang="en-US" dirty="0">
                <a:latin typeface="+mn-ea"/>
              </a:rPr>
              <a:t>儲值卡、遙控器擬於</a:t>
            </a:r>
            <a:r>
              <a:rPr lang="en-US" altLang="zh-TW" dirty="0">
                <a:latin typeface="+mn-ea"/>
              </a:rPr>
              <a:t>4</a:t>
            </a:r>
            <a:r>
              <a:rPr lang="zh-TW" altLang="en-US" dirty="0">
                <a:latin typeface="+mn-ea"/>
              </a:rPr>
              <a:t>月中旬發放，發放前會做通知。</a:t>
            </a:r>
          </a:p>
          <a:p>
            <a:pPr marL="514350" indent="-514350">
              <a:buFont typeface="+mj-ea"/>
              <a:buAutoNum type="ea1ChtPeriod"/>
            </a:pPr>
            <a:r>
              <a:rPr lang="zh-TW" altLang="en-US" dirty="0">
                <a:latin typeface="+mn-ea"/>
              </a:rPr>
              <a:t>本學期使用室內停車空間同仁，請於</a:t>
            </a:r>
            <a:r>
              <a:rPr lang="en-US" altLang="zh-TW" dirty="0">
                <a:latin typeface="+mn-ea"/>
              </a:rPr>
              <a:t>3</a:t>
            </a:r>
            <a:r>
              <a:rPr lang="zh-TW" altLang="en-US" dirty="0">
                <a:latin typeface="+mn-ea"/>
              </a:rPr>
              <a:t>月</a:t>
            </a:r>
            <a:r>
              <a:rPr lang="en-US" altLang="zh-TW" dirty="0">
                <a:latin typeface="+mn-ea"/>
              </a:rPr>
              <a:t>5</a:t>
            </a:r>
            <a:r>
              <a:rPr lang="zh-TW" altLang="en-US" dirty="0">
                <a:latin typeface="+mn-ea"/>
              </a:rPr>
              <a:t>日前到總務處出納組繳交停車費</a:t>
            </a:r>
            <a:r>
              <a:rPr lang="zh-TW" altLang="en-US" dirty="0"/>
              <a:t>。</a:t>
            </a:r>
          </a:p>
          <a:p>
            <a:endParaRPr lang="zh-TW" altLang="en-US" dirty="0"/>
          </a:p>
        </p:txBody>
      </p:sp>
    </p:spTree>
    <p:extLst>
      <p:ext uri="{BB962C8B-B14F-4D97-AF65-F5344CB8AC3E}">
        <p14:creationId xmlns:p14="http://schemas.microsoft.com/office/powerpoint/2010/main" val="7226498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normAutofit/>
          </a:bodyPr>
          <a:lstStyle/>
          <a:p>
            <a:r>
              <a:rPr lang="zh-TW" altLang="en-US" b="1" dirty="0">
                <a:solidFill>
                  <a:srgbClr val="0000FF"/>
                </a:solidFill>
                <a:latin typeface="微軟正黑體" panose="020B0604030504040204" pitchFamily="34" charset="-120"/>
                <a:ea typeface="微軟正黑體" panose="020B0604030504040204" pitchFamily="34" charset="-120"/>
              </a:rPr>
              <a:t>輔導處</a:t>
            </a:r>
          </a:p>
        </p:txBody>
      </p:sp>
      <p:sp>
        <p:nvSpPr>
          <p:cNvPr id="2" name="內容版面配置區 1"/>
          <p:cNvSpPr>
            <a:spLocks noGrp="1"/>
          </p:cNvSpPr>
          <p:nvPr>
            <p:ph idx="1"/>
          </p:nvPr>
        </p:nvSpPr>
        <p:spPr/>
        <p:txBody>
          <a:bodyPr>
            <a:normAutofit fontScale="40000" lnSpcReduction="20000"/>
          </a:bodyPr>
          <a:lstStyle/>
          <a:p>
            <a:pPr marL="914400" indent="-914400">
              <a:buFont typeface="+mj-ea"/>
              <a:buAutoNum type="ea1ChtPeriod"/>
            </a:pPr>
            <a:r>
              <a:rPr lang="zh-TW" altLang="en-US" sz="5000" dirty="0">
                <a:latin typeface="微軟正黑體" panose="020B0604030504040204" pitchFamily="34" charset="-120"/>
                <a:ea typeface="微軟正黑體" panose="020B0604030504040204" pitchFamily="34" charset="-120"/>
              </a:rPr>
              <a:t>落實三級輔導、引導學生生涯規劃、協尋中輟 生安置復學、藝</a:t>
            </a:r>
            <a:r>
              <a:rPr lang="zh-TW" altLang="en-US" sz="5000" dirty="0">
                <a:latin typeface="微軟正黑體" panose="020B0604030504040204" pitchFamily="34" charset="-120"/>
              </a:rPr>
              <a:t>才音樂班</a:t>
            </a:r>
            <a:r>
              <a:rPr lang="zh-TW" altLang="en-US" sz="5000" dirty="0">
                <a:latin typeface="微軟正黑體" panose="020B0604030504040204" pitchFamily="34" charset="-120"/>
                <a:ea typeface="微軟正黑體" panose="020B0604030504040204" pitchFamily="34" charset="-120"/>
              </a:rPr>
              <a:t>培養、推動普特合及協助資源生融入校園為目標。</a:t>
            </a:r>
            <a:endParaRPr lang="en-US" altLang="zh-TW" sz="5000" dirty="0">
              <a:latin typeface="微軟正黑體" panose="020B0604030504040204" pitchFamily="34" charset="-120"/>
              <a:ea typeface="微軟正黑體" panose="020B0604030504040204" pitchFamily="34" charset="-120"/>
            </a:endParaRPr>
          </a:p>
          <a:p>
            <a:pPr marL="914400" indent="-914400">
              <a:buFont typeface="+mj-ea"/>
              <a:buAutoNum type="ea1ChtPeriod"/>
            </a:pPr>
            <a:endParaRPr lang="zh-TW" altLang="en-US" sz="5000" dirty="0">
              <a:latin typeface="微軟正黑體" panose="020B0604030504040204" pitchFamily="34" charset="-120"/>
              <a:ea typeface="微軟正黑體" panose="020B0604030504040204" pitchFamily="34" charset="-120"/>
            </a:endParaRPr>
          </a:p>
          <a:p>
            <a:pPr marL="914400" indent="-914400">
              <a:buFont typeface="+mj-ea"/>
              <a:buAutoNum type="ea1ChtPeriod"/>
            </a:pPr>
            <a:r>
              <a:rPr lang="zh-TW" altLang="en-US" sz="5000" dirty="0">
                <a:latin typeface="微軟正黑體" panose="020B0604030504040204" pitchFamily="34" charset="-120"/>
                <a:ea typeface="微軟正黑體" panose="020B0604030504040204" pitchFamily="34" charset="-120"/>
              </a:rPr>
              <a:t>輔導處本學期活動</a:t>
            </a:r>
            <a:endParaRPr lang="en-US" altLang="zh-TW" sz="5000" dirty="0">
              <a:latin typeface="微軟正黑體" panose="020B0604030504040204" pitchFamily="34" charset="-120"/>
              <a:ea typeface="微軟正黑體" panose="020B0604030504040204" pitchFamily="34" charset="-120"/>
            </a:endParaRPr>
          </a:p>
          <a:p>
            <a:pPr marL="1314450" lvl="1" indent="-914400">
              <a:buFont typeface="+mj-lt"/>
              <a:buAutoNum type="arabicPeriod"/>
            </a:pPr>
            <a:r>
              <a:rPr lang="zh-TW" altLang="en-US" sz="5000" dirty="0">
                <a:latin typeface="微軟正黑體" panose="020B0604030504040204" pitchFamily="34" charset="-120"/>
                <a:ea typeface="微軟正黑體" panose="020B0604030504040204" pitchFamily="34" charset="-120"/>
              </a:rPr>
              <a:t>技職競賽</a:t>
            </a:r>
            <a:r>
              <a:rPr lang="en-US" altLang="zh-TW" sz="5000" dirty="0">
                <a:latin typeface="微軟正黑體" panose="020B0604030504040204" pitchFamily="34" charset="-120"/>
                <a:ea typeface="微軟正黑體" panose="020B0604030504040204" pitchFamily="34" charset="-120"/>
              </a:rPr>
              <a:t>2/23(</a:t>
            </a:r>
            <a:r>
              <a:rPr lang="zh-TW" altLang="en-US" sz="5000" dirty="0">
                <a:latin typeface="微軟正黑體" panose="020B0604030504040204" pitchFamily="34" charset="-120"/>
                <a:ea typeface="微軟正黑體" panose="020B0604030504040204" pitchFamily="34" charset="-120"/>
              </a:rPr>
              <a:t>二</a:t>
            </a:r>
            <a:r>
              <a:rPr lang="en-US" altLang="zh-TW" sz="5000" dirty="0">
                <a:latin typeface="微軟正黑體" panose="020B0604030504040204" pitchFamily="34" charset="-120"/>
                <a:ea typeface="微軟正黑體" panose="020B0604030504040204" pitchFamily="34" charset="-120"/>
              </a:rPr>
              <a:t>)</a:t>
            </a:r>
            <a:r>
              <a:rPr lang="zh-TW" altLang="en-US" sz="5000" dirty="0">
                <a:latin typeface="微軟正黑體" panose="020B0604030504040204" pitchFamily="34" charset="-120"/>
                <a:ea typeface="微軟正黑體" panose="020B0604030504040204" pitchFamily="34" charset="-120"/>
              </a:rPr>
              <a:t>至</a:t>
            </a:r>
            <a:r>
              <a:rPr lang="en-US" altLang="zh-TW" sz="5000" dirty="0">
                <a:latin typeface="微軟正黑體" panose="020B0604030504040204" pitchFamily="34" charset="-120"/>
                <a:ea typeface="微軟正黑體" panose="020B0604030504040204" pitchFamily="34" charset="-120"/>
              </a:rPr>
              <a:t>2/26(</a:t>
            </a:r>
            <a:r>
              <a:rPr lang="zh-TW" altLang="en-US" sz="5000" dirty="0">
                <a:latin typeface="微軟正黑體" panose="020B0604030504040204" pitchFamily="34" charset="-120"/>
                <a:ea typeface="微軟正黑體" panose="020B0604030504040204" pitchFamily="34" charset="-120"/>
              </a:rPr>
              <a:t>五</a:t>
            </a:r>
            <a:r>
              <a:rPr lang="en-US" altLang="zh-TW" sz="5000" dirty="0">
                <a:latin typeface="微軟正黑體" panose="020B0604030504040204" pitchFamily="34" charset="-120"/>
                <a:ea typeface="微軟正黑體" panose="020B0604030504040204" pitchFamily="34" charset="-120"/>
              </a:rPr>
              <a:t>)</a:t>
            </a:r>
          </a:p>
          <a:p>
            <a:pPr marL="1314450" lvl="1" indent="-914400">
              <a:buFont typeface="+mj-lt"/>
              <a:buAutoNum type="arabicPeriod"/>
            </a:pPr>
            <a:r>
              <a:rPr lang="zh-TW" altLang="en-US" sz="5000" dirty="0">
                <a:latin typeface="微軟正黑體" panose="020B0604030504040204" pitchFamily="34" charset="-120"/>
                <a:ea typeface="微軟正黑體" panose="020B0604030504040204" pitchFamily="34" charset="-120"/>
              </a:rPr>
              <a:t>家長日</a:t>
            </a:r>
            <a:r>
              <a:rPr lang="en-US" altLang="zh-TW" sz="5000" dirty="0">
                <a:latin typeface="微軟正黑體" panose="020B0604030504040204" pitchFamily="34" charset="-120"/>
                <a:ea typeface="微軟正黑體" panose="020B0604030504040204" pitchFamily="34" charset="-120"/>
              </a:rPr>
              <a:t>3/2-3/4(</a:t>
            </a:r>
            <a:r>
              <a:rPr lang="zh-TW" altLang="en-US" sz="5000" dirty="0">
                <a:latin typeface="微軟正黑體" panose="020B0604030504040204" pitchFamily="34" charset="-120"/>
                <a:ea typeface="微軟正黑體" panose="020B0604030504040204" pitchFamily="34" charset="-120"/>
              </a:rPr>
              <a:t>分年級</a:t>
            </a:r>
            <a:r>
              <a:rPr lang="en-US" altLang="zh-TW" sz="5000" dirty="0">
                <a:latin typeface="微軟正黑體" panose="020B0604030504040204" pitchFamily="34" charset="-120"/>
                <a:ea typeface="微軟正黑體" panose="020B0604030504040204" pitchFamily="34" charset="-120"/>
              </a:rPr>
              <a:t>)</a:t>
            </a:r>
          </a:p>
          <a:p>
            <a:pPr marL="1314450" lvl="1" indent="-914400">
              <a:buFont typeface="+mj-lt"/>
              <a:buAutoNum type="arabicPeriod"/>
            </a:pPr>
            <a:r>
              <a:rPr lang="zh-TW" altLang="en-US" sz="5000" dirty="0">
                <a:latin typeface="微軟正黑體" panose="020B0604030504040204" pitchFamily="34" charset="-120"/>
                <a:ea typeface="微軟正黑體" panose="020B0604030504040204" pitchFamily="34" charset="-120"/>
              </a:rPr>
              <a:t>技藝班遴選說明會</a:t>
            </a:r>
            <a:r>
              <a:rPr lang="en-US" altLang="zh-TW" sz="5000" dirty="0">
                <a:latin typeface="微軟正黑體" panose="020B0604030504040204" pitchFamily="34" charset="-120"/>
                <a:ea typeface="微軟正黑體" panose="020B0604030504040204" pitchFamily="34" charset="-120"/>
              </a:rPr>
              <a:t>3/5(</a:t>
            </a:r>
            <a:r>
              <a:rPr lang="zh-TW" altLang="en-US" sz="5000" dirty="0">
                <a:latin typeface="微軟正黑體" panose="020B0604030504040204" pitchFamily="34" charset="-120"/>
                <a:ea typeface="微軟正黑體" panose="020B0604030504040204" pitchFamily="34" charset="-120"/>
              </a:rPr>
              <a:t>五</a:t>
            </a:r>
            <a:r>
              <a:rPr lang="en-US" altLang="zh-TW" sz="5000" dirty="0">
                <a:latin typeface="微軟正黑體" panose="020B0604030504040204" pitchFamily="34" charset="-120"/>
                <a:ea typeface="微軟正黑體" panose="020B0604030504040204" pitchFamily="34" charset="-120"/>
              </a:rPr>
              <a:t>)</a:t>
            </a:r>
            <a:r>
              <a:rPr lang="zh-TW" altLang="en-US" sz="5000" dirty="0">
                <a:latin typeface="微軟正黑體" panose="020B0604030504040204" pitchFamily="34" charset="-120"/>
                <a:ea typeface="微軟正黑體" panose="020B0604030504040204" pitchFamily="34" charset="-120"/>
              </a:rPr>
              <a:t>、志願撕榜</a:t>
            </a:r>
            <a:r>
              <a:rPr lang="en-US" altLang="zh-TW" sz="5000" dirty="0">
                <a:latin typeface="微軟正黑體" panose="020B0604030504040204" pitchFamily="34" charset="-120"/>
                <a:ea typeface="微軟正黑體" panose="020B0604030504040204" pitchFamily="34" charset="-120"/>
              </a:rPr>
              <a:t>4/6(</a:t>
            </a:r>
            <a:r>
              <a:rPr lang="zh-TW" altLang="en-US" sz="5000" dirty="0">
                <a:latin typeface="微軟正黑體" panose="020B0604030504040204" pitchFamily="34" charset="-120"/>
                <a:ea typeface="微軟正黑體" panose="020B0604030504040204" pitchFamily="34" charset="-120"/>
              </a:rPr>
              <a:t>二</a:t>
            </a:r>
            <a:r>
              <a:rPr lang="en-US" altLang="zh-TW" sz="5000" dirty="0">
                <a:latin typeface="微軟正黑體" panose="020B0604030504040204" pitchFamily="34" charset="-120"/>
                <a:ea typeface="微軟正黑體" panose="020B0604030504040204" pitchFamily="34" charset="-120"/>
              </a:rPr>
              <a:t>)</a:t>
            </a:r>
          </a:p>
          <a:p>
            <a:pPr marL="1314450" lvl="1" indent="-914400">
              <a:buFont typeface="+mj-lt"/>
              <a:buAutoNum type="arabicPeriod"/>
            </a:pPr>
            <a:r>
              <a:rPr lang="zh-TW" altLang="en-US" sz="5000" dirty="0">
                <a:latin typeface="微軟正黑體" panose="020B0604030504040204" pitchFamily="34" charset="-120"/>
                <a:ea typeface="微軟正黑體" panose="020B0604030504040204" pitchFamily="34" charset="-120"/>
              </a:rPr>
              <a:t>親職講座</a:t>
            </a:r>
            <a:r>
              <a:rPr lang="en-US" altLang="zh-TW" sz="5000" dirty="0">
                <a:latin typeface="微軟正黑體" panose="020B0604030504040204" pitchFamily="34" charset="-120"/>
                <a:ea typeface="微軟正黑體" panose="020B0604030504040204" pitchFamily="34" charset="-120"/>
              </a:rPr>
              <a:t>3/19(</a:t>
            </a:r>
            <a:r>
              <a:rPr lang="zh-TW" altLang="en-US" sz="5000" dirty="0">
                <a:latin typeface="微軟正黑體" panose="020B0604030504040204" pitchFamily="34" charset="-120"/>
                <a:ea typeface="微軟正黑體" panose="020B0604030504040204" pitchFamily="34" charset="-120"/>
              </a:rPr>
              <a:t>五</a:t>
            </a:r>
            <a:r>
              <a:rPr lang="en-US" altLang="zh-TW" sz="5000" dirty="0">
                <a:latin typeface="微軟正黑體" panose="020B0604030504040204" pitchFamily="34" charset="-120"/>
                <a:ea typeface="微軟正黑體" panose="020B0604030504040204" pitchFamily="34" charset="-120"/>
              </a:rPr>
              <a:t>)</a:t>
            </a:r>
            <a:r>
              <a:rPr lang="zh-TW" altLang="en-US" sz="5000" dirty="0">
                <a:latin typeface="微軟正黑體" panose="020B0604030504040204" pitchFamily="34" charset="-120"/>
                <a:ea typeface="微軟正黑體" panose="020B0604030504040204" pitchFamily="34" charset="-120"/>
              </a:rPr>
              <a:t>、</a:t>
            </a:r>
            <a:r>
              <a:rPr lang="en-US" altLang="zh-TW" sz="5000" dirty="0">
                <a:latin typeface="微軟正黑體" panose="020B0604030504040204" pitchFamily="34" charset="-120"/>
                <a:ea typeface="微軟正黑體" panose="020B0604030504040204" pitchFamily="34" charset="-120"/>
              </a:rPr>
              <a:t>5/21(</a:t>
            </a:r>
            <a:r>
              <a:rPr lang="zh-TW" altLang="en-US" sz="5000" dirty="0">
                <a:latin typeface="微軟正黑體" panose="020B0604030504040204" pitchFamily="34" charset="-120"/>
                <a:ea typeface="微軟正黑體" panose="020B0604030504040204" pitchFamily="34" charset="-120"/>
              </a:rPr>
              <a:t>五</a:t>
            </a:r>
            <a:r>
              <a:rPr lang="en-US" altLang="zh-TW" sz="5000" dirty="0">
                <a:latin typeface="微軟正黑體" panose="020B0604030504040204" pitchFamily="34" charset="-120"/>
                <a:ea typeface="微軟正黑體" panose="020B0604030504040204" pitchFamily="34" charset="-120"/>
              </a:rPr>
              <a:t>)</a:t>
            </a:r>
          </a:p>
          <a:p>
            <a:pPr marL="1314450" lvl="1" indent="-914400">
              <a:buFont typeface="+mj-lt"/>
              <a:buAutoNum type="arabicPeriod"/>
            </a:pPr>
            <a:r>
              <a:rPr lang="zh-TW" altLang="en-US" sz="5000" dirty="0">
                <a:latin typeface="微軟正黑體" panose="020B0604030504040204" pitchFamily="34" charset="-120"/>
                <a:ea typeface="微軟正黑體" panose="020B0604030504040204" pitchFamily="34" charset="-120"/>
              </a:rPr>
              <a:t>音樂藝才班音樂會</a:t>
            </a:r>
            <a:r>
              <a:rPr lang="en-US" altLang="zh-TW" sz="5000" dirty="0">
                <a:latin typeface="微軟正黑體" panose="020B0604030504040204" pitchFamily="34" charset="-120"/>
                <a:ea typeface="微軟正黑體" panose="020B0604030504040204" pitchFamily="34" charset="-120"/>
              </a:rPr>
              <a:t>(</a:t>
            </a:r>
            <a:r>
              <a:rPr lang="zh-TW" altLang="en-US" sz="5000" dirty="0">
                <a:latin typeface="微軟正黑體" panose="020B0604030504040204" pitchFamily="34" charset="-120"/>
                <a:ea typeface="微軟正黑體" panose="020B0604030504040204" pitchFamily="34" charset="-120"/>
              </a:rPr>
              <a:t>八年級</a:t>
            </a:r>
            <a:r>
              <a:rPr lang="en-US" altLang="zh-TW" sz="5000" dirty="0">
                <a:latin typeface="微軟正黑體" panose="020B0604030504040204" pitchFamily="34" charset="-120"/>
                <a:ea typeface="微軟正黑體" panose="020B0604030504040204" pitchFamily="34" charset="-120"/>
              </a:rPr>
              <a:t>5/1(</a:t>
            </a:r>
            <a:r>
              <a:rPr lang="zh-TW" altLang="en-US" sz="5000" dirty="0">
                <a:latin typeface="微軟正黑體" panose="020B0604030504040204" pitchFamily="34" charset="-120"/>
                <a:ea typeface="微軟正黑體" panose="020B0604030504040204" pitchFamily="34" charset="-120"/>
              </a:rPr>
              <a:t>六</a:t>
            </a:r>
            <a:r>
              <a:rPr lang="en-US" altLang="zh-TW" sz="5000" dirty="0">
                <a:latin typeface="微軟正黑體" panose="020B0604030504040204" pitchFamily="34" charset="-120"/>
                <a:ea typeface="微軟正黑體" panose="020B0604030504040204" pitchFamily="34" charset="-120"/>
              </a:rPr>
              <a:t>)</a:t>
            </a:r>
            <a:r>
              <a:rPr lang="zh-TW" altLang="en-US" sz="5000" dirty="0">
                <a:latin typeface="微軟正黑體" panose="020B0604030504040204" pitchFamily="34" charset="-120"/>
                <a:ea typeface="微軟正黑體" panose="020B0604030504040204" pitchFamily="34" charset="-120"/>
              </a:rPr>
              <a:t>、七年級</a:t>
            </a:r>
            <a:r>
              <a:rPr lang="en-US" altLang="zh-TW" sz="5000" dirty="0">
                <a:latin typeface="微軟正黑體" panose="020B0604030504040204" pitchFamily="34" charset="-120"/>
                <a:ea typeface="微軟正黑體" panose="020B0604030504040204" pitchFamily="34" charset="-120"/>
              </a:rPr>
              <a:t>5/22(</a:t>
            </a:r>
            <a:r>
              <a:rPr lang="zh-TW" altLang="en-US" sz="5000" dirty="0">
                <a:latin typeface="微軟正黑體" panose="020B0604030504040204" pitchFamily="34" charset="-120"/>
                <a:ea typeface="微軟正黑體" panose="020B0604030504040204" pitchFamily="34" charset="-120"/>
              </a:rPr>
              <a:t>六</a:t>
            </a:r>
            <a:r>
              <a:rPr lang="en-US" altLang="zh-TW" sz="5000" dirty="0">
                <a:latin typeface="微軟正黑體" panose="020B0604030504040204" pitchFamily="34" charset="-120"/>
                <a:ea typeface="微軟正黑體" panose="020B0604030504040204" pitchFamily="34" charset="-120"/>
              </a:rPr>
              <a:t>)</a:t>
            </a:r>
            <a:r>
              <a:rPr lang="zh-TW" altLang="en-US" sz="5000" dirty="0">
                <a:latin typeface="微軟正黑體" panose="020B0604030504040204" pitchFamily="34" charset="-120"/>
                <a:ea typeface="微軟正黑體" panose="020B0604030504040204" pitchFamily="34" charset="-120"/>
              </a:rPr>
              <a:t> 、九年級</a:t>
            </a:r>
            <a:r>
              <a:rPr lang="en-US" altLang="zh-TW" sz="5000" dirty="0">
                <a:latin typeface="微軟正黑體" panose="020B0604030504040204" pitchFamily="34" charset="-120"/>
                <a:ea typeface="微軟正黑體" panose="020B0604030504040204" pitchFamily="34" charset="-120"/>
              </a:rPr>
              <a:t>6/5(</a:t>
            </a:r>
            <a:r>
              <a:rPr lang="zh-TW" altLang="en-US" sz="5000" dirty="0">
                <a:latin typeface="微軟正黑體" panose="020B0604030504040204" pitchFamily="34" charset="-120"/>
                <a:ea typeface="微軟正黑體" panose="020B0604030504040204" pitchFamily="34" charset="-120"/>
              </a:rPr>
              <a:t>六</a:t>
            </a:r>
            <a:r>
              <a:rPr lang="en-US" altLang="zh-TW" sz="5000" dirty="0">
                <a:latin typeface="微軟正黑體" panose="020B0604030504040204" pitchFamily="34" charset="-120"/>
                <a:ea typeface="微軟正黑體" panose="020B0604030504040204" pitchFamily="34" charset="-120"/>
              </a:rPr>
              <a:t>)</a:t>
            </a:r>
          </a:p>
          <a:p>
            <a:pPr marL="1314450" lvl="1" indent="-914400">
              <a:buFont typeface="+mj-lt"/>
              <a:buAutoNum type="arabicPeriod"/>
            </a:pPr>
            <a:r>
              <a:rPr lang="zh-TW" altLang="en-US" sz="5000" dirty="0">
                <a:latin typeface="微軟正黑體" panose="020B0604030504040204" pitchFamily="34" charset="-120"/>
                <a:ea typeface="微軟正黑體" panose="020B0604030504040204" pitchFamily="34" charset="-120"/>
              </a:rPr>
              <a:t>會考後升學博覽會</a:t>
            </a:r>
            <a:r>
              <a:rPr lang="en-US" altLang="zh-TW" sz="5000" dirty="0">
                <a:latin typeface="微軟正黑體" panose="020B0604030504040204" pitchFamily="34" charset="-120"/>
                <a:ea typeface="微軟正黑體" panose="020B0604030504040204" pitchFamily="34" charset="-120"/>
              </a:rPr>
              <a:t>5/19(</a:t>
            </a:r>
            <a:r>
              <a:rPr lang="zh-TW" altLang="en-US" sz="5000" dirty="0">
                <a:latin typeface="微軟正黑體" panose="020B0604030504040204" pitchFamily="34" charset="-120"/>
                <a:ea typeface="微軟正黑體" panose="020B0604030504040204" pitchFamily="34" charset="-120"/>
              </a:rPr>
              <a:t>三</a:t>
            </a:r>
            <a:r>
              <a:rPr lang="en-US" altLang="zh-TW" sz="5000" dirty="0">
                <a:latin typeface="微軟正黑體" panose="020B0604030504040204" pitchFamily="34" charset="-120"/>
                <a:ea typeface="微軟正黑體" panose="020B0604030504040204" pitchFamily="34" charset="-120"/>
              </a:rPr>
              <a:t>)</a:t>
            </a:r>
          </a:p>
          <a:p>
            <a:pPr marL="1314450" lvl="1" indent="-914400">
              <a:buFont typeface="+mj-lt"/>
              <a:buAutoNum type="arabicPeriod"/>
            </a:pPr>
            <a:r>
              <a:rPr lang="zh-TW" altLang="en-US" sz="5000" dirty="0">
                <a:latin typeface="微軟正黑體" panose="020B0604030504040204" pitchFamily="34" charset="-120"/>
                <a:ea typeface="微軟正黑體" panose="020B0604030504040204" pitchFamily="34" charset="-120"/>
              </a:rPr>
              <a:t>八年級專業群科參訪</a:t>
            </a:r>
            <a:r>
              <a:rPr lang="en-US" altLang="zh-TW" sz="5000" dirty="0">
                <a:latin typeface="微軟正黑體" panose="020B0604030504040204" pitchFamily="34" charset="-120"/>
                <a:ea typeface="微軟正黑體" panose="020B0604030504040204" pitchFamily="34" charset="-120"/>
              </a:rPr>
              <a:t>6/18(</a:t>
            </a:r>
            <a:r>
              <a:rPr lang="zh-TW" altLang="en-US" sz="5000" dirty="0">
                <a:latin typeface="微軟正黑體" panose="020B0604030504040204" pitchFamily="34" charset="-120"/>
                <a:ea typeface="微軟正黑體" panose="020B0604030504040204" pitchFamily="34" charset="-120"/>
              </a:rPr>
              <a:t>五</a:t>
            </a:r>
            <a:r>
              <a:rPr lang="en-US" altLang="zh-TW" sz="5000" dirty="0">
                <a:latin typeface="微軟正黑體" panose="020B0604030504040204" pitchFamily="34" charset="-120"/>
                <a:ea typeface="微軟正黑體" panose="020B0604030504040204" pitchFamily="34" charset="-120"/>
              </a:rPr>
              <a:t>)</a:t>
            </a:r>
          </a:p>
          <a:p>
            <a:pPr marL="914400" indent="-914400">
              <a:buFont typeface="+mj-ea"/>
              <a:buAutoNum type="ea1ChtPeriod"/>
            </a:pPr>
            <a:r>
              <a:rPr lang="zh-TW" altLang="en-US" sz="5100" dirty="0">
                <a:latin typeface="標楷體" panose="03000509000000000000" pitchFamily="65" charset="-120"/>
                <a:ea typeface="標楷體" panose="03000509000000000000" pitchFamily="65" charset="-120"/>
              </a:rPr>
              <a:t>     </a:t>
            </a:r>
            <a:r>
              <a:rPr lang="zh-TW" altLang="en-US" sz="7600" dirty="0">
                <a:solidFill>
                  <a:srgbClr val="FF0000"/>
                </a:solidFill>
                <a:latin typeface="標楷體" panose="03000509000000000000" pitchFamily="65" charset="-120"/>
                <a:ea typeface="標楷體" panose="03000509000000000000" pitchFamily="65" charset="-120"/>
              </a:rPr>
              <a:t>感謝同仁們的協助與指教</a:t>
            </a:r>
            <a:endParaRPr lang="en-US" altLang="zh-TW" sz="7600" dirty="0">
              <a:solidFill>
                <a:srgbClr val="FF0000"/>
              </a:solidFill>
              <a:latin typeface="標楷體" panose="03000509000000000000" pitchFamily="65" charset="-120"/>
              <a:ea typeface="標楷體" panose="03000509000000000000" pitchFamily="65" charset="-120"/>
            </a:endParaRPr>
          </a:p>
          <a:p>
            <a:pPr marL="1371600" indent="-1371600">
              <a:buFont typeface="+mj-ea"/>
              <a:buAutoNum type="ea1ChtPeriod"/>
            </a:pPr>
            <a:endParaRPr lang="zh-TW" altLang="en-US" sz="7600" dirty="0">
              <a:solidFill>
                <a:srgbClr val="FF0000"/>
              </a:solidFill>
              <a:latin typeface="標楷體" panose="03000509000000000000" pitchFamily="65" charset="-120"/>
              <a:ea typeface="標楷體" panose="03000509000000000000" pitchFamily="65" charset="-120"/>
            </a:endParaRPr>
          </a:p>
          <a:p>
            <a:pPr marL="514350" indent="-514350">
              <a:buFont typeface="+mj-ea"/>
              <a:buAutoNum type="ea1ChtPeriod"/>
            </a:pPr>
            <a:endParaRPr lang="zh-TW" altLang="en-US"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3690273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normAutofit/>
          </a:bodyPr>
          <a:lstStyle/>
          <a:p>
            <a:r>
              <a:rPr lang="en-US" altLang="zh-TW" sz="3800" b="1" dirty="0">
                <a:solidFill>
                  <a:srgbClr val="0000FF"/>
                </a:solidFill>
              </a:rPr>
              <a:t>109-2</a:t>
            </a:r>
            <a:r>
              <a:rPr lang="zh-TW" altLang="zh-TW" sz="3800" b="1" dirty="0">
                <a:solidFill>
                  <a:srgbClr val="0000FF"/>
                </a:solidFill>
              </a:rPr>
              <a:t>家長日線上模式</a:t>
            </a:r>
            <a:r>
              <a:rPr lang="en-US" altLang="zh-TW" sz="3800" b="1" dirty="0">
                <a:solidFill>
                  <a:srgbClr val="0000FF"/>
                </a:solidFill>
              </a:rPr>
              <a:t>(Google Meet)</a:t>
            </a:r>
            <a:endParaRPr lang="zh-TW" altLang="en-US" sz="3800" b="1" dirty="0">
              <a:solidFill>
                <a:srgbClr val="0000FF"/>
              </a:solidFill>
            </a:endParaRPr>
          </a:p>
        </p:txBody>
      </p:sp>
      <p:sp>
        <p:nvSpPr>
          <p:cNvPr id="3" name="直排文字版面配置區 2"/>
          <p:cNvSpPr>
            <a:spLocks noGrp="1"/>
          </p:cNvSpPr>
          <p:nvPr>
            <p:ph type="body" orient="vert" idx="1"/>
          </p:nvPr>
        </p:nvSpPr>
        <p:spPr>
          <a:xfrm>
            <a:off x="489268" y="1268760"/>
            <a:ext cx="8229600" cy="4929411"/>
          </a:xfrm>
        </p:spPr>
        <p:txBody>
          <a:bodyPr vert="horz">
            <a:normAutofit/>
          </a:bodyPr>
          <a:lstStyle/>
          <a:p>
            <a:r>
              <a:rPr lang="ja-JP" altLang="zh-TW" sz="2800" dirty="0">
                <a:latin typeface="微軟正黑體" panose="020B0604030504040204" pitchFamily="34" charset="-120"/>
                <a:ea typeface="微軟正黑體" panose="020B0604030504040204" pitchFamily="34" charset="-120"/>
              </a:rPr>
              <a:t>時間</a:t>
            </a:r>
            <a:r>
              <a:rPr lang="en-US" altLang="zh-TW" sz="2800" dirty="0">
                <a:latin typeface="微軟正黑體" panose="020B0604030504040204" pitchFamily="34" charset="-120"/>
                <a:ea typeface="微軟正黑體" panose="020B0604030504040204" pitchFamily="34" charset="-120"/>
              </a:rPr>
              <a:t>:</a:t>
            </a:r>
            <a:r>
              <a:rPr lang="ja-JP" altLang="zh-TW" sz="2800" dirty="0">
                <a:latin typeface="微軟正黑體" panose="020B0604030504040204" pitchFamily="34" charset="-120"/>
                <a:ea typeface="微軟正黑體" panose="020B0604030504040204" pitchFamily="34" charset="-120"/>
              </a:rPr>
              <a:t>晩上</a:t>
            </a:r>
            <a:r>
              <a:rPr lang="en-US" altLang="zh-TW" sz="2800" dirty="0">
                <a:latin typeface="微軟正黑體" panose="020B0604030504040204" pitchFamily="34" charset="-120"/>
                <a:ea typeface="微軟正黑體" panose="020B0604030504040204" pitchFamily="34" charset="-120"/>
              </a:rPr>
              <a:t>19:00</a:t>
            </a:r>
            <a:r>
              <a:rPr lang="ja-JP" altLang="zh-TW" sz="2800" dirty="0">
                <a:latin typeface="微軟正黑體" panose="020B0604030504040204" pitchFamily="34" charset="-120"/>
                <a:ea typeface="微軟正黑體" panose="020B0604030504040204" pitchFamily="34" charset="-120"/>
              </a:rPr>
              <a:t>開始</a:t>
            </a:r>
            <a:endParaRPr lang="zh-TW" altLang="zh-TW" sz="2800" dirty="0">
              <a:latin typeface="微軟正黑體" panose="020B0604030504040204" pitchFamily="34" charset="-120"/>
              <a:ea typeface="微軟正黑體" panose="020B0604030504040204" pitchFamily="34" charset="-120"/>
            </a:endParaRPr>
          </a:p>
          <a:p>
            <a:pPr marL="0" indent="0">
              <a:buNone/>
            </a:pPr>
            <a:r>
              <a:rPr lang="en-US" altLang="zh-TW" sz="2800" dirty="0">
                <a:latin typeface="微軟正黑體" panose="020B0604030504040204" pitchFamily="34" charset="-120"/>
                <a:ea typeface="微軟正黑體" panose="020B0604030504040204" pitchFamily="34" charset="-120"/>
              </a:rPr>
              <a:t>       -7</a:t>
            </a:r>
            <a:r>
              <a:rPr lang="ja-JP" altLang="zh-TW" sz="2800" dirty="0">
                <a:latin typeface="微軟正黑體" panose="020B0604030504040204" pitchFamily="34" charset="-120"/>
                <a:ea typeface="微軟正黑體" panose="020B0604030504040204" pitchFamily="34" charset="-120"/>
              </a:rPr>
              <a:t>年級</a:t>
            </a:r>
            <a:r>
              <a:rPr lang="en-US" altLang="zh-TW" sz="2800" dirty="0">
                <a:solidFill>
                  <a:srgbClr val="0000FF"/>
                </a:solidFill>
                <a:latin typeface="微軟正黑體" panose="020B0604030504040204" pitchFamily="34" charset="-120"/>
                <a:ea typeface="微軟正黑體" panose="020B0604030504040204" pitchFamily="34" charset="-120"/>
              </a:rPr>
              <a:t>3/2</a:t>
            </a:r>
            <a:r>
              <a:rPr lang="ja-JP" altLang="zh-TW" sz="2800" dirty="0">
                <a:latin typeface="微軟正黑體" panose="020B0604030504040204" pitchFamily="34" charset="-120"/>
                <a:ea typeface="微軟正黑體" panose="020B0604030504040204" pitchFamily="34" charset="-120"/>
              </a:rPr>
              <a:t>、</a:t>
            </a:r>
            <a:r>
              <a:rPr lang="en-US" altLang="zh-TW" sz="2800" dirty="0">
                <a:latin typeface="微軟正黑體" panose="020B0604030504040204" pitchFamily="34" charset="-120"/>
                <a:ea typeface="微軟正黑體" panose="020B0604030504040204" pitchFamily="34" charset="-120"/>
              </a:rPr>
              <a:t>8</a:t>
            </a:r>
            <a:r>
              <a:rPr lang="ja-JP" altLang="zh-TW" sz="2800" dirty="0">
                <a:latin typeface="微軟正黑體" panose="020B0604030504040204" pitchFamily="34" charset="-120"/>
                <a:ea typeface="微軟正黑體" panose="020B0604030504040204" pitchFamily="34" charset="-120"/>
              </a:rPr>
              <a:t>年級</a:t>
            </a:r>
            <a:r>
              <a:rPr lang="en-US" altLang="zh-TW" sz="2800" dirty="0">
                <a:solidFill>
                  <a:srgbClr val="0000FF"/>
                </a:solidFill>
                <a:latin typeface="微軟正黑體" panose="020B0604030504040204" pitchFamily="34" charset="-120"/>
                <a:ea typeface="微軟正黑體" panose="020B0604030504040204" pitchFamily="34" charset="-120"/>
              </a:rPr>
              <a:t>3/3</a:t>
            </a:r>
            <a:r>
              <a:rPr lang="ja-JP" altLang="zh-TW" sz="2800" dirty="0">
                <a:latin typeface="微軟正黑體" panose="020B0604030504040204" pitchFamily="34" charset="-120"/>
                <a:ea typeface="微軟正黑體" panose="020B0604030504040204" pitchFamily="34" charset="-120"/>
              </a:rPr>
              <a:t>、</a:t>
            </a:r>
            <a:r>
              <a:rPr lang="en-US" altLang="zh-TW" sz="2800" dirty="0">
                <a:latin typeface="微軟正黑體" panose="020B0604030504040204" pitchFamily="34" charset="-120"/>
                <a:ea typeface="微軟正黑體" panose="020B0604030504040204" pitchFamily="34" charset="-120"/>
              </a:rPr>
              <a:t>9</a:t>
            </a:r>
            <a:r>
              <a:rPr lang="ja-JP" altLang="zh-TW" sz="2800" dirty="0">
                <a:latin typeface="微軟正黑體" panose="020B0604030504040204" pitchFamily="34" charset="-120"/>
                <a:ea typeface="微軟正黑體" panose="020B0604030504040204" pitchFamily="34" charset="-120"/>
              </a:rPr>
              <a:t>年級</a:t>
            </a:r>
            <a:r>
              <a:rPr lang="en-US" altLang="zh-TW" sz="2800" dirty="0">
                <a:solidFill>
                  <a:srgbClr val="0000FF"/>
                </a:solidFill>
                <a:latin typeface="微軟正黑體" panose="020B0604030504040204" pitchFamily="34" charset="-120"/>
                <a:ea typeface="微軟正黑體" panose="020B0604030504040204" pitchFamily="34" charset="-120"/>
              </a:rPr>
              <a:t>3/4</a:t>
            </a:r>
            <a:endParaRPr lang="zh-TW" altLang="zh-TW" sz="2800" dirty="0">
              <a:solidFill>
                <a:srgbClr val="0000FF"/>
              </a:solidFill>
              <a:latin typeface="微軟正黑體" panose="020B0604030504040204" pitchFamily="34" charset="-120"/>
              <a:ea typeface="微軟正黑體" panose="020B0604030504040204" pitchFamily="34" charset="-120"/>
            </a:endParaRPr>
          </a:p>
          <a:p>
            <a:r>
              <a:rPr lang="ja-JP" altLang="zh-TW" sz="2800" dirty="0">
                <a:latin typeface="微軟正黑體" panose="020B0604030504040204" pitchFamily="34" charset="-120"/>
                <a:ea typeface="微軟正黑體" panose="020B0604030504040204" pitchFamily="34" charset="-120"/>
              </a:rPr>
              <a:t>會前</a:t>
            </a:r>
            <a:r>
              <a:rPr lang="en-US" altLang="zh-TW" sz="2800" dirty="0">
                <a:latin typeface="微軟正黑體" panose="020B0604030504040204" pitchFamily="34" charset="-120"/>
                <a:ea typeface="微軟正黑體" panose="020B0604030504040204" pitchFamily="34" charset="-120"/>
              </a:rPr>
              <a:t>:</a:t>
            </a:r>
            <a:r>
              <a:rPr lang="ja-JP" altLang="zh-TW" sz="2800" dirty="0">
                <a:latin typeface="微軟正黑體" panose="020B0604030504040204" pitchFamily="34" charset="-120"/>
                <a:ea typeface="微軟正黑體" panose="020B0604030504040204" pitchFamily="34" charset="-120"/>
              </a:rPr>
              <a:t>將會議代碼公告於聯絡簿或班級</a:t>
            </a:r>
            <a:r>
              <a:rPr lang="en-US" altLang="zh-TW" sz="2800" dirty="0">
                <a:latin typeface="微軟正黑體" panose="020B0604030504040204" pitchFamily="34" charset="-120"/>
                <a:ea typeface="微軟正黑體" panose="020B0604030504040204" pitchFamily="34" charset="-120"/>
              </a:rPr>
              <a:t>line    </a:t>
            </a:r>
          </a:p>
          <a:p>
            <a:pPr marL="0" indent="0">
              <a:buNone/>
            </a:pPr>
            <a:r>
              <a:rPr lang="en-US" altLang="ja-JP" sz="2800" dirty="0">
                <a:latin typeface="微軟正黑體" panose="020B0604030504040204" pitchFamily="34" charset="-120"/>
                <a:ea typeface="微軟正黑體" panose="020B0604030504040204" pitchFamily="34" charset="-120"/>
              </a:rPr>
              <a:t>       </a:t>
            </a:r>
            <a:r>
              <a:rPr lang="ja-JP" altLang="zh-TW" sz="2800" dirty="0">
                <a:latin typeface="微軟正黑體" panose="020B0604030504040204" pitchFamily="34" charset="-120"/>
                <a:ea typeface="微軟正黑體" panose="020B0604030504040204" pitchFamily="34" charset="-120"/>
              </a:rPr>
              <a:t>群組</a:t>
            </a:r>
            <a:endParaRPr lang="en-US" altLang="zh-TW" sz="2800" dirty="0">
              <a:latin typeface="微軟正黑體" panose="020B0604030504040204" pitchFamily="34" charset="-120"/>
              <a:ea typeface="微軟正黑體" panose="020B0604030504040204" pitchFamily="34" charset="-120"/>
            </a:endParaRPr>
          </a:p>
          <a:p>
            <a:r>
              <a:rPr lang="ja-JP" altLang="zh-TW" sz="2800" dirty="0">
                <a:latin typeface="微軟正黑體" panose="020B0604030504040204" pitchFamily="34" charset="-120"/>
                <a:ea typeface="微軟正黑體" panose="020B0604030504040204" pitchFamily="34" charset="-120"/>
              </a:rPr>
              <a:t>會後</a:t>
            </a:r>
            <a:r>
              <a:rPr lang="en-US" altLang="zh-TW" sz="2800" dirty="0">
                <a:latin typeface="微軟正黑體" panose="020B0604030504040204" pitchFamily="34" charset="-120"/>
                <a:ea typeface="微軟正黑體" panose="020B0604030504040204" pitchFamily="34" charset="-120"/>
              </a:rPr>
              <a:t>:</a:t>
            </a:r>
            <a:r>
              <a:rPr lang="ja-JP" altLang="zh-TW" sz="2800" dirty="0">
                <a:latin typeface="微軟正黑體" panose="020B0604030504040204" pitchFamily="34" charset="-120"/>
                <a:ea typeface="微軟正黑體" panose="020B0604030504040204" pitchFamily="34" charset="-120"/>
              </a:rPr>
              <a:t>將下列資料貼於家長日紀錄本</a:t>
            </a:r>
            <a:endParaRPr lang="zh-TW" altLang="zh-TW" sz="2800" dirty="0">
              <a:latin typeface="微軟正黑體" panose="020B0604030504040204" pitchFamily="34" charset="-120"/>
              <a:ea typeface="微軟正黑體" panose="020B0604030504040204" pitchFamily="34" charset="-120"/>
            </a:endParaRPr>
          </a:p>
          <a:p>
            <a:pPr marL="0" indent="0">
              <a:buNone/>
            </a:pPr>
            <a:r>
              <a:rPr lang="en-US" altLang="zh-TW" sz="2800" dirty="0">
                <a:latin typeface="微軟正黑體" panose="020B0604030504040204" pitchFamily="34" charset="-120"/>
                <a:ea typeface="微軟正黑體" panose="020B0604030504040204" pitchFamily="34" charset="-120"/>
              </a:rPr>
              <a:t>       -</a:t>
            </a:r>
            <a:r>
              <a:rPr lang="zh-TW" altLang="zh-TW" sz="2800" dirty="0">
                <a:solidFill>
                  <a:srgbClr val="0000FF"/>
                </a:solidFill>
                <a:latin typeface="微軟正黑體" panose="020B0604030504040204" pitchFamily="34" charset="-120"/>
                <a:ea typeface="微軟正黑體" panose="020B0604030504040204" pitchFamily="34" charset="-120"/>
              </a:rPr>
              <a:t>會議代碼</a:t>
            </a:r>
            <a:r>
              <a:rPr lang="en-US" altLang="zh-TW" sz="2800" dirty="0">
                <a:solidFill>
                  <a:srgbClr val="0000FF"/>
                </a:solidFill>
                <a:latin typeface="微軟正黑體" panose="020B0604030504040204" pitchFamily="34" charset="-120"/>
                <a:ea typeface="微軟正黑體" panose="020B0604030504040204" pitchFamily="34" charset="-120"/>
              </a:rPr>
              <a:t>(10</a:t>
            </a:r>
            <a:r>
              <a:rPr lang="zh-TW" altLang="zh-TW" sz="2800" dirty="0">
                <a:solidFill>
                  <a:srgbClr val="0000FF"/>
                </a:solidFill>
                <a:latin typeface="微軟正黑體" panose="020B0604030504040204" pitchFamily="34" charset="-120"/>
                <a:ea typeface="微軟正黑體" panose="020B0604030504040204" pitchFamily="34" charset="-120"/>
              </a:rPr>
              <a:t>個英文字母</a:t>
            </a:r>
            <a:r>
              <a:rPr lang="en-US" altLang="zh-TW" sz="2800" dirty="0">
                <a:solidFill>
                  <a:srgbClr val="0000FF"/>
                </a:solidFill>
                <a:latin typeface="微軟正黑體" panose="020B0604030504040204" pitchFamily="34" charset="-120"/>
                <a:ea typeface="微軟正黑體" panose="020B0604030504040204" pitchFamily="34" charset="-120"/>
              </a:rPr>
              <a:t>)</a:t>
            </a:r>
            <a:endParaRPr lang="zh-TW" altLang="zh-TW" sz="2800" dirty="0">
              <a:solidFill>
                <a:srgbClr val="0000FF"/>
              </a:solidFill>
              <a:latin typeface="微軟正黑體" panose="020B0604030504040204" pitchFamily="34" charset="-120"/>
              <a:ea typeface="微軟正黑體" panose="020B0604030504040204" pitchFamily="34" charset="-120"/>
            </a:endParaRPr>
          </a:p>
          <a:p>
            <a:pPr marL="0" indent="0">
              <a:buNone/>
            </a:pPr>
            <a:r>
              <a:rPr lang="en-US" altLang="zh-TW" sz="2800" dirty="0">
                <a:latin typeface="微軟正黑體" panose="020B0604030504040204" pitchFamily="34" charset="-120"/>
                <a:ea typeface="微軟正黑體" panose="020B0604030504040204" pitchFamily="34" charset="-120"/>
              </a:rPr>
              <a:t>       -</a:t>
            </a:r>
            <a:r>
              <a:rPr lang="zh-TW" altLang="zh-TW" sz="2800" dirty="0">
                <a:solidFill>
                  <a:srgbClr val="0000FF"/>
                </a:solidFill>
                <a:latin typeface="微軟正黑體" panose="020B0604030504040204" pitchFamily="34" charset="-120"/>
                <a:ea typeface="微軟正黑體" panose="020B0604030504040204" pitchFamily="34" charset="-120"/>
              </a:rPr>
              <a:t>會議截圖</a:t>
            </a:r>
          </a:p>
          <a:p>
            <a:pPr marL="0" indent="0">
              <a:buNone/>
            </a:pPr>
            <a:r>
              <a:rPr lang="en-US" altLang="zh-TW" sz="2800" dirty="0">
                <a:latin typeface="微軟正黑體" panose="020B0604030504040204" pitchFamily="34" charset="-120"/>
                <a:ea typeface="微軟正黑體" panose="020B0604030504040204" pitchFamily="34" charset="-120"/>
              </a:rPr>
              <a:t>       -</a:t>
            </a:r>
            <a:r>
              <a:rPr lang="zh-TW" altLang="zh-TW" sz="2800" dirty="0">
                <a:solidFill>
                  <a:srgbClr val="0000FF"/>
                </a:solidFill>
                <a:latin typeface="微軟正黑體" panose="020B0604030504040204" pitchFamily="34" charset="-120"/>
                <a:ea typeface="微軟正黑體" panose="020B0604030504040204" pitchFamily="34" charset="-120"/>
              </a:rPr>
              <a:t>班級經營計畫</a:t>
            </a:r>
          </a:p>
          <a:p>
            <a:r>
              <a:rPr lang="zh-TW" altLang="zh-TW" sz="2800" dirty="0">
                <a:latin typeface="微軟正黑體" panose="020B0604030504040204" pitchFamily="34" charset="-120"/>
                <a:ea typeface="微軟正黑體" panose="020B0604030504040204" pitchFamily="34" charset="-120"/>
              </a:rPr>
              <a:t>請於</a:t>
            </a:r>
            <a:r>
              <a:rPr lang="en-US" altLang="zh-TW" sz="2800" dirty="0">
                <a:latin typeface="微軟正黑體" panose="020B0604030504040204" pitchFamily="34" charset="-120"/>
                <a:ea typeface="微軟正黑體" panose="020B0604030504040204" pitchFamily="34" charset="-120"/>
              </a:rPr>
              <a:t>3/12</a:t>
            </a:r>
            <a:r>
              <a:rPr lang="zh-TW" altLang="zh-TW" sz="2800" dirty="0">
                <a:latin typeface="微軟正黑體" panose="020B0604030504040204" pitchFamily="34" charset="-120"/>
                <a:ea typeface="微軟正黑體" panose="020B0604030504040204" pitchFamily="34" charset="-120"/>
              </a:rPr>
              <a:t>前</a:t>
            </a:r>
            <a:r>
              <a:rPr lang="en-US" altLang="zh-TW" sz="2800" dirty="0">
                <a:latin typeface="微軟正黑體" panose="020B0604030504040204" pitchFamily="34" charset="-120"/>
                <a:ea typeface="微軟正黑體" panose="020B0604030504040204" pitchFamily="34" charset="-120"/>
              </a:rPr>
              <a:t>,</a:t>
            </a:r>
            <a:r>
              <a:rPr lang="zh-TW" altLang="zh-TW" sz="2800" dirty="0">
                <a:latin typeface="微軟正黑體" panose="020B0604030504040204" pitchFamily="34" charset="-120"/>
                <a:ea typeface="微軟正黑體" panose="020B0604030504040204" pitchFamily="34" charset="-120"/>
              </a:rPr>
              <a:t>送交輔導處資料組彙整</a:t>
            </a:r>
          </a:p>
          <a:p>
            <a:endParaRPr lang="zh-TW" altLang="en-US" sz="2400" dirty="0"/>
          </a:p>
        </p:txBody>
      </p:sp>
    </p:spTree>
    <p:extLst>
      <p:ext uri="{BB962C8B-B14F-4D97-AF65-F5344CB8AC3E}">
        <p14:creationId xmlns:p14="http://schemas.microsoft.com/office/powerpoint/2010/main" val="30993877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normAutofit/>
          </a:bodyPr>
          <a:lstStyle/>
          <a:p>
            <a:r>
              <a:rPr lang="zh-TW" altLang="en-US" b="1" dirty="0">
                <a:solidFill>
                  <a:srgbClr val="0000FF"/>
                </a:solidFill>
              </a:rPr>
              <a:t>人事室</a:t>
            </a:r>
          </a:p>
        </p:txBody>
      </p:sp>
      <p:sp>
        <p:nvSpPr>
          <p:cNvPr id="2" name="內容版面配置區 1"/>
          <p:cNvSpPr>
            <a:spLocks noGrp="1"/>
          </p:cNvSpPr>
          <p:nvPr>
            <p:ph idx="1"/>
          </p:nvPr>
        </p:nvSpPr>
        <p:spPr>
          <a:xfrm>
            <a:off x="457200" y="1600200"/>
            <a:ext cx="8229600" cy="4781128"/>
          </a:xfrm>
        </p:spPr>
        <p:txBody>
          <a:bodyPr>
            <a:normAutofit/>
          </a:bodyPr>
          <a:lstStyle/>
          <a:p>
            <a:pPr marL="514350" indent="-514350">
              <a:buFont typeface="+mj-ea"/>
              <a:buAutoNum type="ea1ChtPeriod"/>
            </a:pPr>
            <a:r>
              <a:rPr lang="zh-TW" altLang="en-US" sz="2800" dirty="0"/>
              <a:t>請於</a:t>
            </a:r>
            <a:r>
              <a:rPr lang="en-US" altLang="zh-TW" sz="2800" dirty="0">
                <a:solidFill>
                  <a:srgbClr val="FF0000"/>
                </a:solidFill>
              </a:rPr>
              <a:t>110</a:t>
            </a:r>
            <a:r>
              <a:rPr lang="zh-TW" altLang="en-US" sz="2800" dirty="0">
                <a:solidFill>
                  <a:srgbClr val="FF0000"/>
                </a:solidFill>
              </a:rPr>
              <a:t>年</a:t>
            </a:r>
            <a:r>
              <a:rPr lang="en-US" altLang="zh-TW" sz="2800" dirty="0">
                <a:solidFill>
                  <a:srgbClr val="FF0000"/>
                </a:solidFill>
              </a:rPr>
              <a:t>3</a:t>
            </a:r>
            <a:r>
              <a:rPr lang="zh-TW" altLang="en-US" sz="2800" dirty="0">
                <a:solidFill>
                  <a:srgbClr val="FF0000"/>
                </a:solidFill>
              </a:rPr>
              <a:t>月</a:t>
            </a:r>
            <a:r>
              <a:rPr lang="en-US" altLang="zh-TW" sz="2800" dirty="0">
                <a:solidFill>
                  <a:srgbClr val="FF0000"/>
                </a:solidFill>
              </a:rPr>
              <a:t>15</a:t>
            </a:r>
            <a:r>
              <a:rPr lang="zh-TW" altLang="en-US" sz="2800" dirty="0">
                <a:solidFill>
                  <a:srgbClr val="FF0000"/>
                </a:solidFill>
              </a:rPr>
              <a:t>日前</a:t>
            </a:r>
            <a:r>
              <a:rPr lang="zh-TW" altLang="en-US" sz="2800" dirty="0"/>
              <a:t>提出「</a:t>
            </a:r>
            <a:r>
              <a:rPr lang="en-US" altLang="zh-TW" sz="2800" dirty="0"/>
              <a:t>109</a:t>
            </a:r>
            <a:r>
              <a:rPr lang="zh-TW" altLang="en-US" sz="2800" dirty="0"/>
              <a:t>學年度第</a:t>
            </a:r>
            <a:r>
              <a:rPr lang="en-US" altLang="zh-TW" sz="2800" dirty="0"/>
              <a:t>2</a:t>
            </a:r>
            <a:r>
              <a:rPr lang="zh-TW" altLang="en-US" sz="2800" dirty="0"/>
              <a:t>學子女教育補助」申請。</a:t>
            </a:r>
            <a:endParaRPr lang="en-US" altLang="zh-TW" sz="2800" dirty="0"/>
          </a:p>
          <a:p>
            <a:pPr marL="514350" indent="-514350">
              <a:buFont typeface="+mj-ea"/>
              <a:buAutoNum type="ea1ChtPeriod"/>
            </a:pPr>
            <a:r>
              <a:rPr lang="zh-TW" altLang="en-US" sz="2800" dirty="0"/>
              <a:t>登記</a:t>
            </a:r>
            <a:r>
              <a:rPr lang="en-US" altLang="zh-TW" sz="2800" dirty="0"/>
              <a:t>111</a:t>
            </a:r>
            <a:r>
              <a:rPr lang="zh-TW" altLang="en-US" sz="2800" dirty="0"/>
              <a:t>年</a:t>
            </a:r>
            <a:r>
              <a:rPr lang="en-US" altLang="zh-TW" sz="2800" dirty="0"/>
              <a:t>2</a:t>
            </a:r>
            <a:r>
              <a:rPr lang="zh-TW" altLang="en-US" sz="2800" dirty="0"/>
              <a:t>月 或</a:t>
            </a:r>
            <a:r>
              <a:rPr lang="en-US" altLang="zh-TW" sz="2800" dirty="0"/>
              <a:t>8</a:t>
            </a:r>
            <a:r>
              <a:rPr lang="zh-TW" altLang="en-US" sz="2800" dirty="0"/>
              <a:t>月退休的同仁，請於</a:t>
            </a:r>
            <a:r>
              <a:rPr lang="en-US" altLang="zh-TW" sz="2800" dirty="0">
                <a:solidFill>
                  <a:srgbClr val="FF0000"/>
                </a:solidFill>
              </a:rPr>
              <a:t>2</a:t>
            </a:r>
            <a:r>
              <a:rPr lang="zh-TW" altLang="en-US" sz="2800" dirty="0">
                <a:solidFill>
                  <a:srgbClr val="FF0000"/>
                </a:solidFill>
              </a:rPr>
              <a:t>月</a:t>
            </a:r>
            <a:r>
              <a:rPr lang="en-US" altLang="zh-TW" sz="2800" dirty="0">
                <a:solidFill>
                  <a:srgbClr val="FF0000"/>
                </a:solidFill>
              </a:rPr>
              <a:t>23</a:t>
            </a:r>
            <a:r>
              <a:rPr lang="zh-TW" altLang="en-US" sz="2800" dirty="0">
                <a:solidFill>
                  <a:srgbClr val="FF0000"/>
                </a:solidFill>
              </a:rPr>
              <a:t>日前</a:t>
            </a:r>
            <a:r>
              <a:rPr lang="zh-TW" altLang="en-US" sz="2800" dirty="0"/>
              <a:t>提出相關資料送交人事室審核及登記。</a:t>
            </a:r>
            <a:endParaRPr lang="en-US" altLang="zh-TW" sz="2800" dirty="0"/>
          </a:p>
          <a:p>
            <a:pPr marL="514350" indent="-514350">
              <a:buFont typeface="+mj-ea"/>
              <a:buAutoNum type="ea1ChtPeriod"/>
            </a:pPr>
            <a:r>
              <a:rPr lang="zh-TW" altLang="en-US" sz="2800" dirty="0"/>
              <a:t>請</a:t>
            </a:r>
            <a:r>
              <a:rPr lang="en-US" altLang="zh-TW" sz="2800" dirty="0"/>
              <a:t>69</a:t>
            </a:r>
            <a:r>
              <a:rPr lang="zh-TW" altLang="en-US" sz="2800" dirty="0"/>
              <a:t>年次以前</a:t>
            </a:r>
            <a:r>
              <a:rPr lang="en-US" altLang="zh-TW" sz="2800" dirty="0"/>
              <a:t>(</a:t>
            </a:r>
            <a:r>
              <a:rPr lang="zh-TW" altLang="en-US" sz="2800" dirty="0"/>
              <a:t>滿</a:t>
            </a:r>
            <a:r>
              <a:rPr lang="en-US" altLang="zh-TW" sz="2800" dirty="0"/>
              <a:t>40</a:t>
            </a:r>
            <a:r>
              <a:rPr lang="zh-TW" altLang="en-US" sz="2800" dirty="0"/>
              <a:t>歲</a:t>
            </a:r>
            <a:r>
              <a:rPr lang="en-US" altLang="zh-TW" sz="2800" dirty="0"/>
              <a:t>)</a:t>
            </a:r>
            <a:r>
              <a:rPr lang="zh-TW" altLang="en-US" sz="2800" dirty="0"/>
              <a:t>同仁踴躍健康檢查，每人每</a:t>
            </a:r>
            <a:r>
              <a:rPr lang="en-US" altLang="zh-TW" sz="2800" dirty="0"/>
              <a:t>2</a:t>
            </a:r>
            <a:r>
              <a:rPr lang="zh-TW" altLang="en-US" sz="2800" dirty="0"/>
              <a:t>年補助一次</a:t>
            </a:r>
            <a:r>
              <a:rPr lang="en-US" altLang="zh-TW" sz="2800" dirty="0"/>
              <a:t>3500</a:t>
            </a:r>
            <a:r>
              <a:rPr lang="zh-TW" altLang="en-US" sz="2800" dirty="0"/>
              <a:t>元，有意安排檢查的同仁先至人事室登記</a:t>
            </a:r>
            <a:r>
              <a:rPr lang="en-US" altLang="zh-TW" sz="2800" dirty="0"/>
              <a:t>(</a:t>
            </a:r>
            <a:r>
              <a:rPr lang="zh-TW" altLang="en-US" sz="2800" dirty="0">
                <a:solidFill>
                  <a:srgbClr val="FF0000"/>
                </a:solidFill>
              </a:rPr>
              <a:t>評鑑合格的醫療院所</a:t>
            </a:r>
            <a:r>
              <a:rPr lang="en-US" altLang="zh-TW" sz="2800" dirty="0"/>
              <a:t>)</a:t>
            </a:r>
            <a:r>
              <a:rPr lang="zh-TW" altLang="en-US" sz="2800" dirty="0"/>
              <a:t>。</a:t>
            </a:r>
            <a:endParaRPr lang="en-US" altLang="zh-TW" sz="2800" dirty="0"/>
          </a:p>
        </p:txBody>
      </p:sp>
    </p:spTree>
    <p:extLst>
      <p:ext uri="{BB962C8B-B14F-4D97-AF65-F5344CB8AC3E}">
        <p14:creationId xmlns:p14="http://schemas.microsoft.com/office/powerpoint/2010/main" val="30267107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normAutofit/>
          </a:bodyPr>
          <a:lstStyle/>
          <a:p>
            <a:r>
              <a:rPr lang="zh-TW" altLang="en-US" b="1" dirty="0">
                <a:solidFill>
                  <a:srgbClr val="0000FF"/>
                </a:solidFill>
              </a:rPr>
              <a:t>人事室</a:t>
            </a:r>
          </a:p>
        </p:txBody>
      </p:sp>
      <p:sp>
        <p:nvSpPr>
          <p:cNvPr id="2" name="內容版面配置區 1"/>
          <p:cNvSpPr>
            <a:spLocks noGrp="1"/>
          </p:cNvSpPr>
          <p:nvPr>
            <p:ph idx="1"/>
          </p:nvPr>
        </p:nvSpPr>
        <p:spPr>
          <a:xfrm>
            <a:off x="457200" y="1556792"/>
            <a:ext cx="8229600" cy="4824536"/>
          </a:xfrm>
        </p:spPr>
        <p:txBody>
          <a:bodyPr>
            <a:noAutofit/>
          </a:bodyPr>
          <a:lstStyle/>
          <a:p>
            <a:pPr marL="514350" indent="-514350">
              <a:buFont typeface="+mj-ea"/>
              <a:buAutoNum type="ea1ChtPeriod" startAt="4"/>
            </a:pPr>
            <a:r>
              <a:rPr lang="zh-TW" altLang="en-US" sz="2800" dirty="0"/>
              <a:t>正式教師連續任教</a:t>
            </a:r>
            <a:r>
              <a:rPr lang="en-US" altLang="zh-TW" sz="2800" dirty="0"/>
              <a:t>10</a:t>
            </a:r>
            <a:r>
              <a:rPr lang="zh-TW" altLang="en-US" sz="2800" dirty="0"/>
              <a:t>、</a:t>
            </a:r>
            <a:r>
              <a:rPr lang="en-US" altLang="zh-TW" sz="2800" dirty="0"/>
              <a:t>20</a:t>
            </a:r>
            <a:r>
              <a:rPr lang="zh-TW" altLang="en-US" sz="2800" dirty="0"/>
              <a:t>、</a:t>
            </a:r>
            <a:r>
              <a:rPr lang="en-US" altLang="zh-TW" sz="2800" dirty="0"/>
              <a:t>30</a:t>
            </a:r>
            <a:r>
              <a:rPr lang="zh-TW" altLang="en-US" sz="2800" dirty="0"/>
              <a:t>年服務成績優良，會發給資深優良獎金，資格有公告校網，初步人事篩選符合資格者已通知，倘若老師還有職前年資合於申請，請</a:t>
            </a:r>
            <a:r>
              <a:rPr lang="en-US" altLang="zh-TW" sz="2800" dirty="0"/>
              <a:t>2/24</a:t>
            </a:r>
            <a:r>
              <a:rPr lang="zh-TW" altLang="en-US" sz="2800" dirty="0"/>
              <a:t>前洽人事室辦理。</a:t>
            </a:r>
            <a:endParaRPr lang="en-US" altLang="zh-TW" sz="2800" dirty="0"/>
          </a:p>
          <a:p>
            <a:pPr marL="0" indent="0">
              <a:buNone/>
            </a:pPr>
            <a:r>
              <a:rPr lang="zh-TW" altLang="en-US" sz="2800" dirty="0"/>
              <a:t>  </a:t>
            </a:r>
            <a:r>
              <a:rPr lang="en-US" altLang="zh-TW" sz="2800" dirty="0" err="1"/>
              <a:t>ps</a:t>
            </a:r>
            <a:r>
              <a:rPr lang="zh-TW" altLang="en-US" sz="2800" dirty="0"/>
              <a:t>：</a:t>
            </a:r>
            <a:r>
              <a:rPr lang="en-US" altLang="zh-TW" sz="2800" dirty="0"/>
              <a:t>1.</a:t>
            </a:r>
            <a:r>
              <a:rPr lang="zh-TW" altLang="en-US" sz="2800" dirty="0"/>
              <a:t>正式教師</a:t>
            </a:r>
            <a:endParaRPr lang="en-US" altLang="zh-TW" sz="2800" dirty="0"/>
          </a:p>
          <a:p>
            <a:pPr marL="0" indent="0">
              <a:buNone/>
            </a:pPr>
            <a:r>
              <a:rPr lang="zh-TW" altLang="en-US" sz="2800" dirty="0"/>
              <a:t>          </a:t>
            </a:r>
            <a:r>
              <a:rPr lang="en-US" altLang="zh-TW" sz="2800" dirty="0"/>
              <a:t>2.</a:t>
            </a:r>
            <a:r>
              <a:rPr lang="zh-TW" altLang="en-US" sz="2800" dirty="0"/>
              <a:t>年資連續</a:t>
            </a:r>
            <a:endParaRPr lang="en-US" altLang="zh-TW" sz="2800" dirty="0"/>
          </a:p>
          <a:p>
            <a:pPr marL="0" indent="0">
              <a:buNone/>
            </a:pPr>
            <a:r>
              <a:rPr lang="zh-TW" altLang="en-US" sz="2800" dirty="0"/>
              <a:t>          </a:t>
            </a:r>
            <a:r>
              <a:rPr lang="en-US" altLang="zh-TW" sz="2800" dirty="0"/>
              <a:t>3.</a:t>
            </a:r>
            <a:r>
              <a:rPr lang="zh-TW" altLang="en-US" sz="2800" dirty="0"/>
              <a:t>服務成績優良</a:t>
            </a:r>
            <a:r>
              <a:rPr lang="en-US" altLang="zh-TW" sz="2800" dirty="0"/>
              <a:t>(</a:t>
            </a:r>
            <a:r>
              <a:rPr lang="zh-TW" altLang="en-US" sz="2800" dirty="0"/>
              <a:t>考核</a:t>
            </a:r>
            <a:r>
              <a:rPr lang="en-US" altLang="zh-TW" sz="2800" dirty="0"/>
              <a:t>4</a:t>
            </a:r>
            <a:r>
              <a:rPr lang="zh-TW" altLang="en-US" sz="2800" dirty="0"/>
              <a:t>條</a:t>
            </a:r>
            <a:r>
              <a:rPr lang="en-US" altLang="zh-TW" sz="2800" dirty="0"/>
              <a:t>1</a:t>
            </a:r>
            <a:r>
              <a:rPr lang="zh-TW" altLang="en-US" sz="2800" dirty="0"/>
              <a:t>或</a:t>
            </a:r>
            <a:r>
              <a:rPr lang="en-US" altLang="zh-TW" sz="2800" dirty="0"/>
              <a:t>4</a:t>
            </a:r>
            <a:r>
              <a:rPr lang="zh-TW" altLang="en-US" sz="2800" dirty="0"/>
              <a:t>條</a:t>
            </a:r>
            <a:r>
              <a:rPr lang="en-US" altLang="zh-TW" sz="2800" dirty="0"/>
              <a:t>2)</a:t>
            </a:r>
          </a:p>
          <a:p>
            <a:pPr marL="0" indent="0">
              <a:buNone/>
            </a:pPr>
            <a:r>
              <a:rPr lang="zh-TW" altLang="en-US" sz="2800" dirty="0"/>
              <a:t>          </a:t>
            </a:r>
            <a:r>
              <a:rPr lang="en-US" altLang="zh-TW" sz="2800" dirty="0"/>
              <a:t>4.</a:t>
            </a:r>
            <a:r>
              <a:rPr lang="zh-TW" altLang="en-US" sz="2800" dirty="0"/>
              <a:t>職前</a:t>
            </a:r>
            <a:r>
              <a:rPr lang="zh-TW" altLang="en-US" sz="2800" b="1" dirty="0"/>
              <a:t>已有教師證或試用教師證，其</a:t>
            </a:r>
            <a:endParaRPr lang="en-US" altLang="zh-TW" sz="2800" b="1" dirty="0"/>
          </a:p>
          <a:p>
            <a:pPr marL="0" indent="0">
              <a:buNone/>
            </a:pPr>
            <a:r>
              <a:rPr lang="zh-TW" altLang="en-US" sz="2800" b="1" dirty="0"/>
              <a:t>             </a:t>
            </a:r>
            <a:r>
              <a:rPr lang="zh-TW" altLang="en-US" sz="2800" u="sng" dirty="0"/>
              <a:t>代理教師</a:t>
            </a:r>
            <a:r>
              <a:rPr lang="zh-TW" altLang="en-US" sz="2800" dirty="0"/>
              <a:t>及</a:t>
            </a:r>
            <a:r>
              <a:rPr lang="zh-TW" altLang="en-US" sz="2800" u="sng" dirty="0"/>
              <a:t>私校年資</a:t>
            </a:r>
            <a:r>
              <a:rPr lang="zh-TW" altLang="en-US" sz="2800" dirty="0"/>
              <a:t>可併計</a:t>
            </a:r>
            <a:endParaRPr lang="en-US" altLang="zh-TW" sz="2800" dirty="0"/>
          </a:p>
          <a:p>
            <a:pPr marL="0" indent="0">
              <a:buNone/>
            </a:pPr>
            <a:r>
              <a:rPr lang="zh-TW" altLang="en-US" sz="2800" dirty="0"/>
              <a:t>     以上</a:t>
            </a:r>
            <a:r>
              <a:rPr lang="en-US" altLang="zh-TW" sz="2800" dirty="0"/>
              <a:t>4</a:t>
            </a:r>
            <a:r>
              <a:rPr lang="zh-TW" altLang="en-US" sz="2800" dirty="0"/>
              <a:t>個條件皆要符合</a:t>
            </a:r>
            <a:endParaRPr lang="en-US" altLang="zh-TW" sz="2800" dirty="0"/>
          </a:p>
        </p:txBody>
      </p:sp>
    </p:spTree>
    <p:extLst>
      <p:ext uri="{BB962C8B-B14F-4D97-AF65-F5344CB8AC3E}">
        <p14:creationId xmlns:p14="http://schemas.microsoft.com/office/powerpoint/2010/main" val="21071183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normAutofit/>
          </a:bodyPr>
          <a:lstStyle/>
          <a:p>
            <a:r>
              <a:rPr lang="zh-TW" altLang="en-US" b="1" dirty="0">
                <a:solidFill>
                  <a:srgbClr val="0000FF"/>
                </a:solidFill>
              </a:rPr>
              <a:t>人事室</a:t>
            </a:r>
          </a:p>
        </p:txBody>
      </p:sp>
      <p:sp>
        <p:nvSpPr>
          <p:cNvPr id="2" name="內容版面配置區 1"/>
          <p:cNvSpPr>
            <a:spLocks noGrp="1"/>
          </p:cNvSpPr>
          <p:nvPr>
            <p:ph idx="1"/>
          </p:nvPr>
        </p:nvSpPr>
        <p:spPr>
          <a:xfrm>
            <a:off x="457200" y="1340768"/>
            <a:ext cx="8229600" cy="5040560"/>
          </a:xfrm>
        </p:spPr>
        <p:txBody>
          <a:bodyPr>
            <a:normAutofit/>
          </a:bodyPr>
          <a:lstStyle/>
          <a:p>
            <a:pPr marL="514350" indent="-514350">
              <a:buFont typeface="+mj-ea"/>
              <a:buAutoNum type="ea1ChtPeriod" startAt="5"/>
            </a:pPr>
            <a:r>
              <a:rPr lang="zh-TW" altLang="en-US" sz="2800" dirty="0"/>
              <a:t>請代理教師</a:t>
            </a:r>
            <a:r>
              <a:rPr lang="en-US" altLang="zh-TW" sz="2800" dirty="0"/>
              <a:t>3/6</a:t>
            </a:r>
            <a:r>
              <a:rPr lang="zh-TW" altLang="en-US" sz="2800" dirty="0"/>
              <a:t>前繳回原簽訂的聘約修正聘期</a:t>
            </a:r>
            <a:endParaRPr lang="en-US" altLang="zh-TW" sz="2800" dirty="0"/>
          </a:p>
          <a:p>
            <a:pPr marL="400050" lvl="1" indent="0" algn="just">
              <a:buNone/>
            </a:pPr>
            <a:endParaRPr lang="en-US" altLang="zh-TW" sz="1200" dirty="0"/>
          </a:p>
          <a:p>
            <a:pPr marL="400050" lvl="1" indent="0" algn="just">
              <a:buNone/>
            </a:pPr>
            <a:r>
              <a:rPr lang="zh-TW" altLang="en-US" dirty="0"/>
              <a:t>因應武漢肺炎，學期末延至</a:t>
            </a:r>
            <a:r>
              <a:rPr lang="en-US" altLang="zh-TW" dirty="0"/>
              <a:t>7/2</a:t>
            </a:r>
            <a:r>
              <a:rPr lang="zh-TW" altLang="en-US" dirty="0"/>
              <a:t>，請代理教師於</a:t>
            </a:r>
            <a:r>
              <a:rPr lang="en-US" altLang="zh-TW" dirty="0"/>
              <a:t>3/6</a:t>
            </a:r>
            <a:r>
              <a:rPr lang="zh-TW" altLang="en-US" dirty="0"/>
              <a:t>前將原簽訂的聘約交至人事室修正，</a:t>
            </a:r>
            <a:r>
              <a:rPr lang="zh-TW" altLang="en-US" dirty="0">
                <a:solidFill>
                  <a:srgbClr val="FF0000"/>
                </a:solidFill>
              </a:rPr>
              <a:t>聘期期限自</a:t>
            </a:r>
            <a:r>
              <a:rPr lang="en-US" altLang="zh-TW" dirty="0">
                <a:solidFill>
                  <a:srgbClr val="FF0000"/>
                </a:solidFill>
              </a:rPr>
              <a:t>7/1</a:t>
            </a:r>
            <a:r>
              <a:rPr lang="zh-TW" altLang="en-US" dirty="0">
                <a:solidFill>
                  <a:srgbClr val="FF0000"/>
                </a:solidFill>
              </a:rPr>
              <a:t>延長到</a:t>
            </a:r>
            <a:r>
              <a:rPr lang="en-US" altLang="zh-TW" dirty="0">
                <a:solidFill>
                  <a:srgbClr val="FF0000"/>
                </a:solidFill>
              </a:rPr>
              <a:t>7/3(</a:t>
            </a:r>
            <a:r>
              <a:rPr lang="zh-TW" altLang="en-US" dirty="0">
                <a:solidFill>
                  <a:srgbClr val="FF0000"/>
                </a:solidFill>
              </a:rPr>
              <a:t>暫訂，依實際公文修正</a:t>
            </a:r>
            <a:r>
              <a:rPr lang="en-US" altLang="zh-TW" dirty="0">
                <a:solidFill>
                  <a:srgbClr val="FF0000"/>
                </a:solidFill>
              </a:rPr>
              <a:t>)</a:t>
            </a:r>
            <a:r>
              <a:rPr lang="zh-TW" altLang="en-US" dirty="0">
                <a:solidFill>
                  <a:srgbClr val="FF0000"/>
                </a:solidFill>
              </a:rPr>
              <a:t>。</a:t>
            </a:r>
            <a:endParaRPr lang="en-US" altLang="zh-TW" dirty="0">
              <a:solidFill>
                <a:srgbClr val="FF0000"/>
              </a:solidFill>
            </a:endParaRPr>
          </a:p>
          <a:p>
            <a:pPr marL="514350" indent="-514350">
              <a:buFont typeface="+mj-ea"/>
              <a:buAutoNum type="ea1ChtPeriod" startAt="6"/>
            </a:pPr>
            <a:r>
              <a:rPr lang="zh-TW" altLang="en-US" sz="2800" dirty="0"/>
              <a:t>全校文康活動已辦理完畢</a:t>
            </a:r>
            <a:endParaRPr lang="en-US" altLang="zh-TW" sz="2800" dirty="0"/>
          </a:p>
          <a:p>
            <a:pPr marL="0" indent="0">
              <a:buNone/>
            </a:pPr>
            <a:r>
              <a:rPr lang="zh-TW" altLang="en-US" sz="2000" dirty="0">
                <a:solidFill>
                  <a:srgbClr val="FF0000"/>
                </a:solidFill>
              </a:rPr>
              <a:t>禮券為「共同供應契約」上的商品 </a:t>
            </a:r>
            <a:endParaRPr lang="en-US" altLang="zh-TW" sz="2000" dirty="0">
              <a:solidFill>
                <a:srgbClr val="FF0000"/>
              </a:solidFill>
            </a:endParaRPr>
          </a:p>
          <a:p>
            <a:pPr marL="0" indent="0">
              <a:buNone/>
            </a:pPr>
            <a:r>
              <a:rPr lang="zh-TW" altLang="en-US" sz="2800" dirty="0">
                <a:solidFill>
                  <a:srgbClr val="FF0000"/>
                </a:solidFill>
              </a:rPr>
              <a:t>「</a:t>
            </a:r>
            <a:r>
              <a:rPr lang="en-US" altLang="zh-TW" sz="2800" dirty="0">
                <a:solidFill>
                  <a:srgbClr val="FF0000"/>
                </a:solidFill>
              </a:rPr>
              <a:t>Benefit Xpress</a:t>
            </a:r>
            <a:r>
              <a:rPr lang="zh-TW" altLang="en-US" sz="2800" dirty="0">
                <a:solidFill>
                  <a:srgbClr val="FF0000"/>
                </a:solidFill>
              </a:rPr>
              <a:t>福利即享券</a:t>
            </a:r>
            <a:r>
              <a:rPr lang="zh-TW" altLang="en-US" sz="1400" dirty="0"/>
              <a:t>」</a:t>
            </a:r>
            <a:endParaRPr lang="en-US" altLang="zh-TW" sz="1400" dirty="0"/>
          </a:p>
          <a:p>
            <a:pPr marL="0" indent="0">
              <a:buNone/>
            </a:pPr>
            <a:r>
              <a:rPr lang="zh-TW" altLang="en-US" sz="1400" dirty="0"/>
              <a:t>適用範圍較大，舉凡遠東百貨，遠東</a:t>
            </a:r>
            <a:r>
              <a:rPr lang="en-US" altLang="zh-TW" sz="1400" dirty="0"/>
              <a:t>SOGO</a:t>
            </a:r>
            <a:r>
              <a:rPr lang="zh-TW" altLang="en-US" sz="1400" dirty="0"/>
              <a:t>百貨，統一時代百貨台北店，台北</a:t>
            </a:r>
            <a:r>
              <a:rPr lang="en-US" altLang="zh-TW" sz="1400" dirty="0"/>
              <a:t>101</a:t>
            </a:r>
            <a:r>
              <a:rPr lang="zh-TW" altLang="en-US" sz="1400" dirty="0"/>
              <a:t>，遠東巨城購物中心，家樂福，大潤發，屈臣氏，王品集團，統一超商商品卡皆可使用。</a:t>
            </a:r>
            <a:endParaRPr lang="en-US" altLang="zh-TW" sz="1400" dirty="0"/>
          </a:p>
          <a:p>
            <a:pPr marL="400050" lvl="1" indent="0" algn="just">
              <a:buNone/>
            </a:pPr>
            <a:r>
              <a:rPr lang="en-US" altLang="zh-TW" sz="2400" dirty="0"/>
              <a:t>Ps</a:t>
            </a:r>
            <a:r>
              <a:rPr lang="zh-TW" altLang="en-US" sz="2400" dirty="0"/>
              <a:t>：採購禮券完畢請各領域負責文康的同仁協助發放</a:t>
            </a:r>
            <a:endParaRPr lang="en-US" altLang="zh-TW" sz="2400" dirty="0"/>
          </a:p>
          <a:p>
            <a:pPr marL="400050" lvl="1" indent="0" algn="just">
              <a:buNone/>
            </a:pPr>
            <a:endParaRPr lang="en-US" altLang="zh-TW" dirty="0">
              <a:solidFill>
                <a:srgbClr val="FF0000"/>
              </a:solidFill>
            </a:endParaRPr>
          </a:p>
          <a:p>
            <a:pPr marL="400050" lvl="1" indent="0" algn="just">
              <a:buNone/>
            </a:pPr>
            <a:endParaRPr lang="en-US" altLang="zh-TW" dirty="0">
              <a:solidFill>
                <a:srgbClr val="FF0000"/>
              </a:solidFill>
            </a:endParaRPr>
          </a:p>
          <a:p>
            <a:pPr marL="914400" lvl="1" indent="-514350">
              <a:buFont typeface="+mj-lt"/>
              <a:buAutoNum type="arabicPeriod"/>
            </a:pPr>
            <a:endParaRPr lang="en-US" altLang="zh-TW" dirty="0"/>
          </a:p>
        </p:txBody>
      </p:sp>
    </p:spTree>
    <p:extLst>
      <p:ext uri="{BB962C8B-B14F-4D97-AF65-F5344CB8AC3E}">
        <p14:creationId xmlns:p14="http://schemas.microsoft.com/office/powerpoint/2010/main" val="26851860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p:txBody>
          <a:bodyPr/>
          <a:lstStyle/>
          <a:p>
            <a:r>
              <a:rPr lang="zh-TW" altLang="en-US" dirty="0">
                <a:solidFill>
                  <a:srgbClr val="0000FF"/>
                </a:solidFill>
                <a:latin typeface="文鼎超顏楷" pitchFamily="65" charset="-120"/>
                <a:ea typeface="文鼎超顏楷" pitchFamily="65" charset="-120"/>
              </a:rPr>
              <a:t>級導師報告</a:t>
            </a:r>
          </a:p>
        </p:txBody>
      </p:sp>
      <p:sp>
        <p:nvSpPr>
          <p:cNvPr id="5" name="內容版面配置區 4"/>
          <p:cNvSpPr>
            <a:spLocks noGrp="1"/>
          </p:cNvSpPr>
          <p:nvPr>
            <p:ph type="subTitle" idx="1"/>
          </p:nvPr>
        </p:nvSpPr>
        <p:spPr/>
        <p:txBody>
          <a:bodyPr/>
          <a:lstStyle/>
          <a:p>
            <a:r>
              <a:rPr lang="en-US" altLang="zh-TW" dirty="0"/>
              <a:t>7</a:t>
            </a:r>
            <a:r>
              <a:rPr lang="zh-TW" altLang="en-US" dirty="0"/>
              <a:t>年級級導師：許漢興老師</a:t>
            </a:r>
          </a:p>
          <a:p>
            <a:r>
              <a:rPr lang="en-US" altLang="zh-TW" dirty="0"/>
              <a:t>8</a:t>
            </a:r>
            <a:r>
              <a:rPr lang="zh-TW" altLang="en-US" dirty="0"/>
              <a:t>年級級導師：陳建國老師</a:t>
            </a:r>
          </a:p>
          <a:p>
            <a:pPr lvl="0"/>
            <a:r>
              <a:rPr lang="en-US" altLang="zh-TW" dirty="0"/>
              <a:t>9</a:t>
            </a:r>
            <a:r>
              <a:rPr lang="zh-TW" altLang="en-US" dirty="0"/>
              <a:t>年級級導師：謝政憲老師</a:t>
            </a:r>
          </a:p>
          <a:p>
            <a:endParaRPr lang="zh-TW" altLang="en-US" dirty="0"/>
          </a:p>
        </p:txBody>
      </p:sp>
    </p:spTree>
    <p:extLst>
      <p:ext uri="{BB962C8B-B14F-4D97-AF65-F5344CB8AC3E}">
        <p14:creationId xmlns:p14="http://schemas.microsoft.com/office/powerpoint/2010/main" val="18007815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p:txBody>
          <a:bodyPr/>
          <a:lstStyle/>
          <a:p>
            <a:r>
              <a:rPr lang="zh-TW" altLang="en-US" dirty="0">
                <a:solidFill>
                  <a:srgbClr val="0000FF"/>
                </a:solidFill>
                <a:latin typeface="文鼎超顏楷" pitchFamily="65" charset="-120"/>
                <a:ea typeface="文鼎超顏楷" pitchFamily="65" charset="-120"/>
              </a:rPr>
              <a:t>教師會理事長報告</a:t>
            </a:r>
          </a:p>
        </p:txBody>
      </p:sp>
      <p:sp>
        <p:nvSpPr>
          <p:cNvPr id="5" name="副標題 4"/>
          <p:cNvSpPr>
            <a:spLocks noGrp="1"/>
          </p:cNvSpPr>
          <p:nvPr>
            <p:ph type="subTitle" idx="1"/>
          </p:nvPr>
        </p:nvSpPr>
        <p:spPr/>
        <p:txBody>
          <a:bodyPr/>
          <a:lstStyle/>
          <a:p>
            <a:r>
              <a:rPr lang="zh-TW" altLang="en-US" dirty="0"/>
              <a:t>張理事長耀中</a:t>
            </a:r>
          </a:p>
        </p:txBody>
      </p:sp>
    </p:spTree>
    <p:extLst>
      <p:ext uri="{BB962C8B-B14F-4D97-AF65-F5344CB8AC3E}">
        <p14:creationId xmlns:p14="http://schemas.microsoft.com/office/powerpoint/2010/main" val="30296573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p:txBody>
          <a:bodyPr/>
          <a:lstStyle/>
          <a:p>
            <a:r>
              <a:rPr lang="zh-TW" altLang="en-US" dirty="0">
                <a:solidFill>
                  <a:srgbClr val="0000FF"/>
                </a:solidFill>
                <a:latin typeface="文鼎超顏楷" pitchFamily="65" charset="-120"/>
                <a:ea typeface="文鼎超顏楷" pitchFamily="65" charset="-120"/>
              </a:rPr>
              <a:t>提案討論</a:t>
            </a:r>
          </a:p>
        </p:txBody>
      </p:sp>
      <p:sp>
        <p:nvSpPr>
          <p:cNvPr id="5" name="副標題 4"/>
          <p:cNvSpPr>
            <a:spLocks noGrp="1"/>
          </p:cNvSpPr>
          <p:nvPr>
            <p:ph type="subTitle" idx="1"/>
          </p:nvPr>
        </p:nvSpPr>
        <p:spPr/>
        <p:txBody>
          <a:bodyPr/>
          <a:lstStyle/>
          <a:p>
            <a:r>
              <a:rPr lang="zh-TW" altLang="en-US" dirty="0">
                <a:hlinkClick r:id="rId2" action="ppaction://hlinkfile"/>
              </a:rPr>
              <a:t>提案</a:t>
            </a:r>
            <a:r>
              <a:rPr lang="en-US" altLang="zh-TW" dirty="0">
                <a:hlinkClick r:id="rId2" action="ppaction://hlinkfile"/>
              </a:rPr>
              <a:t>\109(2)</a:t>
            </a:r>
            <a:r>
              <a:rPr lang="zh-TW" altLang="en-US" dirty="0">
                <a:hlinkClick r:id="rId2" action="ppaction://hlinkfile"/>
              </a:rPr>
              <a:t>期初提案全</a:t>
            </a:r>
            <a:r>
              <a:rPr lang="en-US" altLang="zh-TW" dirty="0">
                <a:hlinkClick r:id="rId2" action="ppaction://hlinkfile"/>
              </a:rPr>
              <a:t>.</a:t>
            </a:r>
            <a:r>
              <a:rPr lang="en-US" altLang="zh-TW" dirty="0" err="1">
                <a:hlinkClick r:id="rId2" action="ppaction://hlinkfile"/>
              </a:rPr>
              <a:t>docx</a:t>
            </a:r>
            <a:endParaRPr lang="zh-TW" altLang="en-US" dirty="0"/>
          </a:p>
        </p:txBody>
      </p:sp>
      <p:sp>
        <p:nvSpPr>
          <p:cNvPr id="3" name="文字方塊 2">
            <a:hlinkClick r:id="rId3" action="ppaction://hlinkfile"/>
          </p:cNvPr>
          <p:cNvSpPr txBox="1"/>
          <p:nvPr/>
        </p:nvSpPr>
        <p:spPr>
          <a:xfrm>
            <a:off x="1259632" y="5445224"/>
            <a:ext cx="5760640" cy="72937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black"/>
              </a:solidFill>
              <a:effectLst/>
              <a:uLnTx/>
              <a:uFillTx/>
              <a:latin typeface="Arial"/>
              <a:ea typeface="微軟正黑體" panose="020B0604030504040204" pitchFamily="34" charset="-120"/>
              <a:cs typeface="+mn-cs"/>
            </a:endParaRPr>
          </a:p>
        </p:txBody>
      </p:sp>
    </p:spTree>
    <p:extLst>
      <p:ext uri="{BB962C8B-B14F-4D97-AF65-F5344CB8AC3E}">
        <p14:creationId xmlns:p14="http://schemas.microsoft.com/office/powerpoint/2010/main" val="35025678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p:txBody>
          <a:bodyPr/>
          <a:lstStyle/>
          <a:p>
            <a:r>
              <a:rPr lang="zh-TW" altLang="en-US" dirty="0">
                <a:solidFill>
                  <a:srgbClr val="0000FF"/>
                </a:solidFill>
                <a:latin typeface="文鼎超顏楷" pitchFamily="65" charset="-120"/>
                <a:ea typeface="文鼎超顏楷" pitchFamily="65" charset="-120"/>
              </a:rPr>
              <a:t>臨時動議</a:t>
            </a:r>
          </a:p>
        </p:txBody>
      </p:sp>
      <p:sp>
        <p:nvSpPr>
          <p:cNvPr id="3" name="文字方塊 2">
            <a:hlinkClick r:id="rId2" action="ppaction://hlinkfile"/>
          </p:cNvPr>
          <p:cNvSpPr txBox="1"/>
          <p:nvPr/>
        </p:nvSpPr>
        <p:spPr>
          <a:xfrm>
            <a:off x="1259632" y="5445224"/>
            <a:ext cx="5760640" cy="729372"/>
          </a:xfrm>
          <a:prstGeom prst="rect">
            <a:avLst/>
          </a:prstGeom>
          <a:noFill/>
        </p:spPr>
        <p:txBody>
          <a:bodyPr wrap="square" rtlCol="0">
            <a:spAutoFit/>
          </a:bodyPr>
          <a:lstStyle/>
          <a:p>
            <a:endParaRPr lang="zh-TW" altLang="en-US" dirty="0">
              <a:solidFill>
                <a:prstClr val="black"/>
              </a:solidFill>
            </a:endParaRPr>
          </a:p>
        </p:txBody>
      </p:sp>
    </p:spTree>
    <p:extLst>
      <p:ext uri="{BB962C8B-B14F-4D97-AF65-F5344CB8AC3E}">
        <p14:creationId xmlns:p14="http://schemas.microsoft.com/office/powerpoint/2010/main" val="34016278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p:txBody>
          <a:bodyPr/>
          <a:lstStyle/>
          <a:p>
            <a:r>
              <a:rPr lang="zh-TW" altLang="en-US">
                <a:solidFill>
                  <a:srgbClr val="0000FF"/>
                </a:solidFill>
                <a:latin typeface="文鼎超顏楷" pitchFamily="65" charset="-120"/>
                <a:ea typeface="文鼎超顏楷" pitchFamily="65" charset="-120"/>
              </a:rPr>
              <a:t>主席結論</a:t>
            </a:r>
            <a:endParaRPr lang="zh-TW" altLang="en-US" dirty="0">
              <a:solidFill>
                <a:srgbClr val="0000FF"/>
              </a:solidFill>
              <a:latin typeface="文鼎超顏楷" pitchFamily="65" charset="-120"/>
              <a:ea typeface="文鼎超顏楷" pitchFamily="65" charset="-120"/>
            </a:endParaRPr>
          </a:p>
        </p:txBody>
      </p:sp>
    </p:spTree>
    <p:extLst>
      <p:ext uri="{BB962C8B-B14F-4D97-AF65-F5344CB8AC3E}">
        <p14:creationId xmlns:p14="http://schemas.microsoft.com/office/powerpoint/2010/main" val="37596439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投影片編號版面配置區 4"/>
          <p:cNvSpPr>
            <a:spLocks noGrp="1"/>
          </p:cNvSpPr>
          <p:nvPr>
            <p:ph type="sldNum" sz="quarter" idx="12"/>
          </p:nvPr>
        </p:nvSpPr>
        <p:spPr/>
        <p:txBody>
          <a:bodyPr/>
          <a:lstStyle>
            <a:lvl1pPr>
              <a:defRPr sz="2400">
                <a:solidFill>
                  <a:schemeClr val="tx1"/>
                </a:solidFill>
                <a:latin typeface="Arial" charset="0"/>
                <a:ea typeface="微軟正黑體" pitchFamily="34" charset="-120"/>
              </a:defRPr>
            </a:lvl1pPr>
            <a:lvl2pPr marL="742950" indent="-285750">
              <a:defRPr sz="2000">
                <a:solidFill>
                  <a:schemeClr val="tx1"/>
                </a:solidFill>
                <a:latin typeface="Arial" charset="0"/>
                <a:ea typeface="微軟正黑體" pitchFamily="34" charset="-120"/>
              </a:defRPr>
            </a:lvl2pPr>
            <a:lvl3pPr marL="1143000" indent="-228600">
              <a:defRPr>
                <a:solidFill>
                  <a:schemeClr val="tx1"/>
                </a:solidFill>
                <a:latin typeface="Arial" charset="0"/>
                <a:ea typeface="微軟正黑體" pitchFamily="34" charset="-120"/>
              </a:defRPr>
            </a:lvl3pPr>
            <a:lvl4pPr marL="1600200" indent="-228600">
              <a:defRPr sz="1600">
                <a:solidFill>
                  <a:schemeClr val="tx1"/>
                </a:solidFill>
                <a:latin typeface="Arial" charset="0"/>
                <a:ea typeface="微軟正黑體" pitchFamily="34" charset="-120"/>
              </a:defRPr>
            </a:lvl4pPr>
            <a:lvl5pPr marL="2057400" indent="-228600">
              <a:defRPr sz="1400">
                <a:solidFill>
                  <a:schemeClr val="tx1"/>
                </a:solidFill>
                <a:latin typeface="Arial" charset="0"/>
                <a:ea typeface="微軟正黑體" pitchFamily="34" charset="-120"/>
              </a:defRPr>
            </a:lvl5pPr>
            <a:lvl6pPr marL="2514600" indent="-228600" eaLnBrk="0" fontAlgn="base" hangingPunct="0">
              <a:spcAft>
                <a:spcPct val="0"/>
              </a:spcAft>
              <a:buSzPct val="100000"/>
              <a:buFont typeface="Arial" charset="0"/>
              <a:defRPr sz="1400">
                <a:solidFill>
                  <a:schemeClr val="tx1"/>
                </a:solidFill>
                <a:latin typeface="Arial" charset="0"/>
                <a:ea typeface="微軟正黑體" pitchFamily="34" charset="-120"/>
              </a:defRPr>
            </a:lvl6pPr>
            <a:lvl7pPr marL="2971800" indent="-228600" eaLnBrk="0" fontAlgn="base" hangingPunct="0">
              <a:spcAft>
                <a:spcPct val="0"/>
              </a:spcAft>
              <a:buSzPct val="100000"/>
              <a:buFont typeface="Arial" charset="0"/>
              <a:defRPr sz="1400">
                <a:solidFill>
                  <a:schemeClr val="tx1"/>
                </a:solidFill>
                <a:latin typeface="Arial" charset="0"/>
                <a:ea typeface="微軟正黑體" pitchFamily="34" charset="-120"/>
              </a:defRPr>
            </a:lvl7pPr>
            <a:lvl8pPr marL="3429000" indent="-228600" eaLnBrk="0" fontAlgn="base" hangingPunct="0">
              <a:spcAft>
                <a:spcPct val="0"/>
              </a:spcAft>
              <a:buSzPct val="100000"/>
              <a:buFont typeface="Arial" charset="0"/>
              <a:defRPr sz="1400">
                <a:solidFill>
                  <a:schemeClr val="tx1"/>
                </a:solidFill>
                <a:latin typeface="Arial" charset="0"/>
                <a:ea typeface="微軟正黑體" pitchFamily="34" charset="-120"/>
              </a:defRPr>
            </a:lvl8pPr>
            <a:lvl9pPr marL="3886200" indent="-228600" eaLnBrk="0" fontAlgn="base" hangingPunct="0">
              <a:spcAft>
                <a:spcPct val="0"/>
              </a:spcAft>
              <a:buSzPct val="100000"/>
              <a:buFont typeface="Arial" charset="0"/>
              <a:defRPr sz="1400">
                <a:solidFill>
                  <a:schemeClr val="tx1"/>
                </a:solidFill>
                <a:latin typeface="Arial" charset="0"/>
                <a:ea typeface="微軟正黑體" pitchFamily="34" charset="-120"/>
              </a:defRPr>
            </a:lvl9pPr>
          </a:lstStyle>
          <a:p>
            <a:fld id="{E17DD89E-C83C-4C2C-9064-EDFB1AD3963F}" type="slidenum">
              <a:rPr lang="zh-TW" altLang="en-US" smtClean="0"/>
              <a:pPr/>
              <a:t>32</a:t>
            </a:fld>
            <a:endParaRPr lang="zh-TW" altLang="en-US"/>
          </a:p>
        </p:txBody>
      </p:sp>
      <p:pic>
        <p:nvPicPr>
          <p:cNvPr id="72709" name="內容版面配置區 7"/>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792163" y="981075"/>
            <a:ext cx="8351837" cy="5013325"/>
          </a:xfrm>
        </p:spPr>
      </p:pic>
    </p:spTree>
    <p:extLst>
      <p:ext uri="{BB962C8B-B14F-4D97-AF65-F5344CB8AC3E}">
        <p14:creationId xmlns:p14="http://schemas.microsoft.com/office/powerpoint/2010/main" val="815023386"/>
      </p:ext>
    </p:extLst>
  </p:cSld>
  <p:clrMapOvr>
    <a:masterClrMapping/>
  </p:clrMapOvr>
</p:sld>
</file>

<file path=ppt/theme/theme1.xml><?xml version="1.0" encoding="utf-8"?>
<a:theme xmlns:a="http://schemas.openxmlformats.org/drawingml/2006/main" name="佈景主題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佈景主題4" id="{09040A44-A334-4FDA-9117-E317F8E41E7D}" vid="{6811B996-D114-4A86-A31F-1FD1A80F509D}"/>
    </a:ext>
  </a:extLst>
</a:theme>
</file>

<file path=ppt/theme/theme2.xml><?xml version="1.0" encoding="utf-8"?>
<a:theme xmlns:a="http://schemas.openxmlformats.org/drawingml/2006/main" name="3_佈景主題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佈景主題4" id="{09040A44-A334-4FDA-9117-E317F8E41E7D}" vid="{6811B996-D114-4A86-A31F-1FD1A80F509D}"/>
    </a:ext>
  </a:ext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佈景主題4</Template>
  <TotalTime>1749</TotalTime>
  <Words>2177</Words>
  <Application>Microsoft Office PowerPoint</Application>
  <PresentationFormat>如螢幕大小 (4:3)</PresentationFormat>
  <Paragraphs>218</Paragraphs>
  <Slides>32</Slides>
  <Notes>1</Notes>
  <HiddenSlides>0</HiddenSlides>
  <MMClips>0</MMClips>
  <ScaleCrop>false</ScaleCrop>
  <HeadingPairs>
    <vt:vector size="6" baseType="variant">
      <vt:variant>
        <vt:lpstr>使用字型</vt:lpstr>
      </vt:variant>
      <vt:variant>
        <vt:i4>8</vt:i4>
      </vt:variant>
      <vt:variant>
        <vt:lpstr>佈景主題</vt:lpstr>
      </vt:variant>
      <vt:variant>
        <vt:i4>2</vt:i4>
      </vt:variant>
      <vt:variant>
        <vt:lpstr>投影片標題</vt:lpstr>
      </vt:variant>
      <vt:variant>
        <vt:i4>32</vt:i4>
      </vt:variant>
    </vt:vector>
  </HeadingPairs>
  <TitlesOfParts>
    <vt:vector size="42" baseType="lpstr">
      <vt:lpstr>文鼎超顏楷</vt:lpstr>
      <vt:lpstr>微軟正黑體</vt:lpstr>
      <vt:lpstr>新細明體</vt:lpstr>
      <vt:lpstr>新細明體</vt:lpstr>
      <vt:lpstr>標楷體</vt:lpstr>
      <vt:lpstr>Arial</vt:lpstr>
      <vt:lpstr>Calibri</vt:lpstr>
      <vt:lpstr>Times New Roman</vt:lpstr>
      <vt:lpstr>佈景主題4</vt:lpstr>
      <vt:lpstr>3_佈景主題4</vt:lpstr>
      <vt:lpstr>109-2期初校務會議</vt:lpstr>
      <vt:lpstr>會議流程</vt:lpstr>
      <vt:lpstr>確認上次會議內容</vt:lpstr>
      <vt:lpstr>主席致詞</vt:lpstr>
      <vt:lpstr>家長會長致詞</vt:lpstr>
      <vt:lpstr>處室工作報告</vt:lpstr>
      <vt:lpstr>教務處</vt:lpstr>
      <vt:lpstr>學務處</vt:lpstr>
      <vt:lpstr>學務處</vt:lpstr>
      <vt:lpstr>學務處</vt:lpstr>
      <vt:lpstr>學務處</vt:lpstr>
      <vt:lpstr>學務處</vt:lpstr>
      <vt:lpstr>學務處</vt:lpstr>
      <vt:lpstr>學務處</vt:lpstr>
      <vt:lpstr>學務處</vt:lpstr>
      <vt:lpstr>學務處</vt:lpstr>
      <vt:lpstr>學務處</vt:lpstr>
      <vt:lpstr>學務處</vt:lpstr>
      <vt:lpstr>學務處</vt:lpstr>
      <vt:lpstr>學務處</vt:lpstr>
      <vt:lpstr>總務處</vt:lpstr>
      <vt:lpstr>輔導處</vt:lpstr>
      <vt:lpstr>109-2家長日線上模式(Google Meet)</vt:lpstr>
      <vt:lpstr>人事室</vt:lpstr>
      <vt:lpstr>人事室</vt:lpstr>
      <vt:lpstr>人事室</vt:lpstr>
      <vt:lpstr>級導師報告</vt:lpstr>
      <vt:lpstr>教師會理事長報告</vt:lpstr>
      <vt:lpstr>提案討論</vt:lpstr>
      <vt:lpstr>臨時動議</vt:lpstr>
      <vt:lpstr>主席結論</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USER</dc:creator>
  <cp:lastModifiedBy>admin</cp:lastModifiedBy>
  <cp:revision>96</cp:revision>
  <dcterms:created xsi:type="dcterms:W3CDTF">2016-09-02T07:33:32Z</dcterms:created>
  <dcterms:modified xsi:type="dcterms:W3CDTF">2021-02-22T05:46:49Z</dcterms:modified>
</cp:coreProperties>
</file>